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4" r:id="rId2"/>
    <p:sldId id="256" r:id="rId3"/>
    <p:sldId id="258" r:id="rId4"/>
    <p:sldId id="257" r:id="rId5"/>
    <p:sldId id="259" r:id="rId6"/>
    <p:sldId id="260" r:id="rId7"/>
    <p:sldId id="261" r:id="rId8"/>
    <p:sldId id="262" r:id="rId9"/>
    <p:sldId id="263"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3" d="100"/>
          <a:sy n="83" d="100"/>
        </p:scale>
        <p:origin x="658"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467556F6-0DF8-4ED9-8EA1-A7C5917797F6}" type="datetimeFigureOut">
              <a:rPr lang="en-US" smtClean="0"/>
              <a:t>6/17/2017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C13F53-6BFD-4A2D-9C03-A71C4404A97E}" type="slidenum">
              <a:rPr lang="en-US" smtClean="0"/>
              <a:t>‹#›</a:t>
            </a:fld>
            <a:endParaRPr lang="en-US"/>
          </a:p>
        </p:txBody>
      </p:sp>
    </p:spTree>
    <p:extLst>
      <p:ext uri="{BB962C8B-B14F-4D97-AF65-F5344CB8AC3E}">
        <p14:creationId xmlns:p14="http://schemas.microsoft.com/office/powerpoint/2010/main" val="21771066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67556F6-0DF8-4ED9-8EA1-A7C5917797F6}" type="datetimeFigureOut">
              <a:rPr lang="en-US" smtClean="0"/>
              <a:t>6/17/2017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C13F53-6BFD-4A2D-9C03-A71C4404A97E}" type="slidenum">
              <a:rPr lang="en-US" smtClean="0"/>
              <a:t>‹#›</a:t>
            </a:fld>
            <a:endParaRPr lang="en-US"/>
          </a:p>
        </p:txBody>
      </p:sp>
    </p:spTree>
    <p:extLst>
      <p:ext uri="{BB962C8B-B14F-4D97-AF65-F5344CB8AC3E}">
        <p14:creationId xmlns:p14="http://schemas.microsoft.com/office/powerpoint/2010/main" val="7782853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67556F6-0DF8-4ED9-8EA1-A7C5917797F6}" type="datetimeFigureOut">
              <a:rPr lang="en-US" smtClean="0"/>
              <a:t>6/17/2017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C13F53-6BFD-4A2D-9C03-A71C4404A97E}" type="slidenum">
              <a:rPr lang="en-US" smtClean="0"/>
              <a:t>‹#›</a:t>
            </a:fld>
            <a:endParaRPr lang="en-US"/>
          </a:p>
        </p:txBody>
      </p:sp>
    </p:spTree>
    <p:extLst>
      <p:ext uri="{BB962C8B-B14F-4D97-AF65-F5344CB8AC3E}">
        <p14:creationId xmlns:p14="http://schemas.microsoft.com/office/powerpoint/2010/main" val="25436909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67556F6-0DF8-4ED9-8EA1-A7C5917797F6}" type="datetimeFigureOut">
              <a:rPr lang="en-US" smtClean="0"/>
              <a:t>6/17/2017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C13F53-6BFD-4A2D-9C03-A71C4404A97E}" type="slidenum">
              <a:rPr lang="en-US" smtClean="0"/>
              <a:t>‹#›</a:t>
            </a:fld>
            <a:endParaRPr lang="en-US"/>
          </a:p>
        </p:txBody>
      </p:sp>
    </p:spTree>
    <p:extLst>
      <p:ext uri="{BB962C8B-B14F-4D97-AF65-F5344CB8AC3E}">
        <p14:creationId xmlns:p14="http://schemas.microsoft.com/office/powerpoint/2010/main" val="18892387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67556F6-0DF8-4ED9-8EA1-A7C5917797F6}" type="datetimeFigureOut">
              <a:rPr lang="en-US" smtClean="0"/>
              <a:t>6/17/2017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C13F53-6BFD-4A2D-9C03-A71C4404A97E}" type="slidenum">
              <a:rPr lang="en-US" smtClean="0"/>
              <a:t>‹#›</a:t>
            </a:fld>
            <a:endParaRPr lang="en-US"/>
          </a:p>
        </p:txBody>
      </p:sp>
    </p:spTree>
    <p:extLst>
      <p:ext uri="{BB962C8B-B14F-4D97-AF65-F5344CB8AC3E}">
        <p14:creationId xmlns:p14="http://schemas.microsoft.com/office/powerpoint/2010/main" val="10976561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67556F6-0DF8-4ED9-8EA1-A7C5917797F6}" type="datetimeFigureOut">
              <a:rPr lang="en-US" smtClean="0"/>
              <a:t>6/17/2017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7C13F53-6BFD-4A2D-9C03-A71C4404A97E}" type="slidenum">
              <a:rPr lang="en-US" smtClean="0"/>
              <a:t>‹#›</a:t>
            </a:fld>
            <a:endParaRPr lang="en-US"/>
          </a:p>
        </p:txBody>
      </p:sp>
    </p:spTree>
    <p:extLst>
      <p:ext uri="{BB962C8B-B14F-4D97-AF65-F5344CB8AC3E}">
        <p14:creationId xmlns:p14="http://schemas.microsoft.com/office/powerpoint/2010/main" val="12867743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67556F6-0DF8-4ED9-8EA1-A7C5917797F6}" type="datetimeFigureOut">
              <a:rPr lang="en-US" smtClean="0"/>
              <a:t>6/17/2017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7C13F53-6BFD-4A2D-9C03-A71C4404A97E}" type="slidenum">
              <a:rPr lang="en-US" smtClean="0"/>
              <a:t>‹#›</a:t>
            </a:fld>
            <a:endParaRPr lang="en-US"/>
          </a:p>
        </p:txBody>
      </p:sp>
    </p:spTree>
    <p:extLst>
      <p:ext uri="{BB962C8B-B14F-4D97-AF65-F5344CB8AC3E}">
        <p14:creationId xmlns:p14="http://schemas.microsoft.com/office/powerpoint/2010/main" val="6266055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67556F6-0DF8-4ED9-8EA1-A7C5917797F6}" type="datetimeFigureOut">
              <a:rPr lang="en-US" smtClean="0"/>
              <a:t>6/17/2017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7C13F53-6BFD-4A2D-9C03-A71C4404A97E}" type="slidenum">
              <a:rPr lang="en-US" smtClean="0"/>
              <a:t>‹#›</a:t>
            </a:fld>
            <a:endParaRPr lang="en-US"/>
          </a:p>
        </p:txBody>
      </p:sp>
    </p:spTree>
    <p:extLst>
      <p:ext uri="{BB962C8B-B14F-4D97-AF65-F5344CB8AC3E}">
        <p14:creationId xmlns:p14="http://schemas.microsoft.com/office/powerpoint/2010/main" val="17774005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67556F6-0DF8-4ED9-8EA1-A7C5917797F6}" type="datetimeFigureOut">
              <a:rPr lang="en-US" smtClean="0"/>
              <a:t>6/17/2017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7C13F53-6BFD-4A2D-9C03-A71C4404A97E}" type="slidenum">
              <a:rPr lang="en-US" smtClean="0"/>
              <a:t>‹#›</a:t>
            </a:fld>
            <a:endParaRPr lang="en-US"/>
          </a:p>
        </p:txBody>
      </p:sp>
    </p:spTree>
    <p:extLst>
      <p:ext uri="{BB962C8B-B14F-4D97-AF65-F5344CB8AC3E}">
        <p14:creationId xmlns:p14="http://schemas.microsoft.com/office/powerpoint/2010/main" val="6042434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67556F6-0DF8-4ED9-8EA1-A7C5917797F6}" type="datetimeFigureOut">
              <a:rPr lang="en-US" smtClean="0"/>
              <a:t>6/17/2017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7C13F53-6BFD-4A2D-9C03-A71C4404A97E}" type="slidenum">
              <a:rPr lang="en-US" smtClean="0"/>
              <a:t>‹#›</a:t>
            </a:fld>
            <a:endParaRPr lang="en-US"/>
          </a:p>
        </p:txBody>
      </p:sp>
    </p:spTree>
    <p:extLst>
      <p:ext uri="{BB962C8B-B14F-4D97-AF65-F5344CB8AC3E}">
        <p14:creationId xmlns:p14="http://schemas.microsoft.com/office/powerpoint/2010/main" val="8262084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67556F6-0DF8-4ED9-8EA1-A7C5917797F6}" type="datetimeFigureOut">
              <a:rPr lang="en-US" smtClean="0"/>
              <a:t>6/17/2017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7C13F53-6BFD-4A2D-9C03-A71C4404A97E}" type="slidenum">
              <a:rPr lang="en-US" smtClean="0"/>
              <a:t>‹#›</a:t>
            </a:fld>
            <a:endParaRPr lang="en-US"/>
          </a:p>
        </p:txBody>
      </p:sp>
    </p:spTree>
    <p:extLst>
      <p:ext uri="{BB962C8B-B14F-4D97-AF65-F5344CB8AC3E}">
        <p14:creationId xmlns:p14="http://schemas.microsoft.com/office/powerpoint/2010/main" val="34735258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67556F6-0DF8-4ED9-8EA1-A7C5917797F6}" type="datetimeFigureOut">
              <a:rPr lang="en-US" smtClean="0"/>
              <a:t>6/17/2017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7C13F53-6BFD-4A2D-9C03-A71C4404A97E}" type="slidenum">
              <a:rPr lang="en-US" smtClean="0"/>
              <a:t>‹#›</a:t>
            </a:fld>
            <a:endParaRPr lang="en-US"/>
          </a:p>
        </p:txBody>
      </p:sp>
    </p:spTree>
    <p:extLst>
      <p:ext uri="{BB962C8B-B14F-4D97-AF65-F5344CB8AC3E}">
        <p14:creationId xmlns:p14="http://schemas.microsoft.com/office/powerpoint/2010/main" val="9975130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a:spLocks/>
          </p:cNvSpPr>
          <p:nvPr/>
        </p:nvSpPr>
        <p:spPr>
          <a:xfrm>
            <a:off x="1975104" y="832104"/>
            <a:ext cx="8860536" cy="2843784"/>
          </a:xfrm>
          <a:prstGeom prst="rect">
            <a:avLst/>
          </a:prstGeom>
          <a:noFill/>
        </p:spPr>
        <p:txBody>
          <a:bodyPr wrap="square" rtlCol="0">
            <a:noAutofit/>
          </a:bodyPr>
          <a:lstStyle/>
          <a:p>
            <a:pPr algn="ctr"/>
            <a:r>
              <a:rPr lang="en-US" sz="2100" b="1" dirty="0">
                <a:solidFill>
                  <a:schemeClr val="accent2">
                    <a:lumMod val="75000"/>
                  </a:schemeClr>
                </a:solidFill>
              </a:rPr>
              <a:t>Unified Medical Language System (UMLS) Visualization</a:t>
            </a:r>
            <a:endParaRPr lang="en-US" sz="2100" dirty="0"/>
          </a:p>
          <a:p>
            <a:endParaRPr lang="en-US" dirty="0"/>
          </a:p>
          <a:p>
            <a:pPr marL="285750" indent="-285750">
              <a:buFont typeface="Arial" panose="020B0604020202020204" pitchFamily="34" charset="0"/>
              <a:buChar char="•"/>
            </a:pPr>
            <a:r>
              <a:rPr lang="en-US" dirty="0"/>
              <a:t>Welcome to the UMLS Visualization system.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This introduction section provides detailed information on how to use this website and understand various visualization.</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You can navigate through this section by using the navigation arrows (sides) or bullets (bottom).</a:t>
            </a:r>
          </a:p>
          <a:p>
            <a:endParaRPr lang="en-US" dirty="0"/>
          </a:p>
        </p:txBody>
      </p:sp>
    </p:spTree>
    <p:extLst>
      <p:ext uri="{BB962C8B-B14F-4D97-AF65-F5344CB8AC3E}">
        <p14:creationId xmlns:p14="http://schemas.microsoft.com/office/powerpoint/2010/main" val="25460731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810327" y="803564"/>
            <a:ext cx="732893" cy="369332"/>
          </a:xfrm>
          <a:prstGeom prst="rect">
            <a:avLst/>
          </a:prstGeom>
          <a:noFill/>
        </p:spPr>
        <p:txBody>
          <a:bodyPr wrap="none" rtlCol="0">
            <a:spAutoFit/>
          </a:bodyPr>
          <a:lstStyle/>
          <a:p>
            <a:r>
              <a:rPr lang="en-US" dirty="0"/>
              <a:t>UMLS</a:t>
            </a:r>
          </a:p>
        </p:txBody>
      </p:sp>
    </p:spTree>
    <p:extLst>
      <p:ext uri="{BB962C8B-B14F-4D97-AF65-F5344CB8AC3E}">
        <p14:creationId xmlns:p14="http://schemas.microsoft.com/office/powerpoint/2010/main" val="21906942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9"/>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6" name="Group 15"/>
          <p:cNvGrpSpPr/>
          <p:nvPr/>
        </p:nvGrpSpPr>
        <p:grpSpPr>
          <a:xfrm>
            <a:off x="643467" y="743627"/>
            <a:ext cx="10905066" cy="5343137"/>
            <a:chOff x="643467" y="743627"/>
            <a:chExt cx="10905066" cy="5343137"/>
          </a:xfrm>
        </p:grpSpPr>
        <p:grpSp>
          <p:nvGrpSpPr>
            <p:cNvPr id="15" name="Group 14"/>
            <p:cNvGrpSpPr/>
            <p:nvPr/>
          </p:nvGrpSpPr>
          <p:grpSpPr>
            <a:xfrm>
              <a:off x="643467" y="743627"/>
              <a:ext cx="10905066" cy="5343137"/>
              <a:chOff x="643467" y="743627"/>
              <a:chExt cx="10905066" cy="5343137"/>
            </a:xfrm>
          </p:grpSpPr>
          <p:pic>
            <p:nvPicPr>
              <p:cNvPr id="3" name="Picture 2" descr="A screenshot of a social media post&#10;&#10;Description generated with very high confidence"/>
              <p:cNvPicPr>
                <a:picLocks noChangeAspect="1"/>
              </p:cNvPicPr>
              <p:nvPr/>
            </p:nvPicPr>
            <p:blipFill rotWithShape="1">
              <a:blip r:embed="rId2">
                <a:extLst>
                  <a:ext uri="{28A0092B-C50C-407E-A947-70E740481C1C}">
                    <a14:useLocalDpi xmlns:a14="http://schemas.microsoft.com/office/drawing/2010/main" val="0"/>
                  </a:ext>
                </a:extLst>
              </a:blip>
              <a:srcRect t="1" b="512"/>
              <a:stretch/>
            </p:blipFill>
            <p:spPr>
              <a:xfrm>
                <a:off x="643467" y="743627"/>
                <a:ext cx="10905066" cy="5343137"/>
              </a:xfrm>
              <a:prstGeom prst="rect">
                <a:avLst/>
              </a:prstGeom>
            </p:spPr>
          </p:pic>
          <p:sp>
            <p:nvSpPr>
              <p:cNvPr id="4" name="Speech Bubble: Rectangle 3"/>
              <p:cNvSpPr/>
              <p:nvPr/>
            </p:nvSpPr>
            <p:spPr>
              <a:xfrm>
                <a:off x="6853382" y="1865744"/>
                <a:ext cx="3768436" cy="1089891"/>
              </a:xfrm>
              <a:prstGeom prst="wedgeRectCallout">
                <a:avLst>
                  <a:gd name="adj1" fmla="val -68186"/>
                  <a:gd name="adj2" fmla="val -49237"/>
                </a:avLst>
              </a:prstGeom>
              <a:solidFill>
                <a:schemeClr val="accent1">
                  <a:lumMod val="40000"/>
                  <a:lumOff val="6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1400" dirty="0">
                    <a:solidFill>
                      <a:schemeClr val="tx1"/>
                    </a:solidFill>
                  </a:rPr>
                  <a:t>Start by typing in the search box. As you type (more than 3 characters), the results will appear and you can make a selection as shown below.</a:t>
                </a:r>
              </a:p>
            </p:txBody>
          </p:sp>
        </p:grpSp>
        <p:pic>
          <p:nvPicPr>
            <p:cNvPr id="14" name="Picture 13"/>
            <p:cNvPicPr>
              <a:picLocks noChangeAspect="1"/>
            </p:cNvPicPr>
            <p:nvPr/>
          </p:nvPicPr>
          <p:blipFill>
            <a:blip r:embed="rId3"/>
            <a:stretch>
              <a:fillRect/>
            </a:stretch>
          </p:blipFill>
          <p:spPr>
            <a:xfrm>
              <a:off x="5237019" y="3337185"/>
              <a:ext cx="6080606" cy="2594128"/>
            </a:xfrm>
            <a:prstGeom prst="rect">
              <a:avLst/>
            </a:prstGeom>
          </p:spPr>
        </p:pic>
      </p:grpSp>
    </p:spTree>
    <p:extLst>
      <p:ext uri="{BB962C8B-B14F-4D97-AF65-F5344CB8AC3E}">
        <p14:creationId xmlns:p14="http://schemas.microsoft.com/office/powerpoint/2010/main" val="11509805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Group 15"/>
          <p:cNvGrpSpPr/>
          <p:nvPr/>
        </p:nvGrpSpPr>
        <p:grpSpPr>
          <a:xfrm>
            <a:off x="118891" y="73891"/>
            <a:ext cx="10576717" cy="6287831"/>
            <a:chOff x="118891" y="73891"/>
            <a:chExt cx="10576717" cy="6287831"/>
          </a:xfrm>
        </p:grpSpPr>
        <p:grpSp>
          <p:nvGrpSpPr>
            <p:cNvPr id="7" name="Group 6"/>
            <p:cNvGrpSpPr/>
            <p:nvPr/>
          </p:nvGrpSpPr>
          <p:grpSpPr>
            <a:xfrm>
              <a:off x="4090527" y="73891"/>
              <a:ext cx="6605081" cy="6287831"/>
              <a:chOff x="4644709" y="0"/>
              <a:chExt cx="6605081" cy="6287831"/>
            </a:xfrm>
          </p:grpSpPr>
          <p:pic>
            <p:nvPicPr>
              <p:cNvPr id="6" name="Picture 5" descr="A screenshot of a computer&#10;&#10;Description generated with very high confidence"/>
              <p:cNvPicPr>
                <a:picLocks noChangeAspect="1"/>
              </p:cNvPicPr>
              <p:nvPr/>
            </p:nvPicPr>
            <p:blipFill rotWithShape="1">
              <a:blip r:embed="rId2">
                <a:extLst>
                  <a:ext uri="{28A0092B-C50C-407E-A947-70E740481C1C}">
                    <a14:useLocalDpi xmlns:a14="http://schemas.microsoft.com/office/drawing/2010/main" val="0"/>
                  </a:ext>
                </a:extLst>
              </a:blip>
              <a:srcRect l="15386" t="30386" r="27584" b="17787"/>
              <a:stretch/>
            </p:blipFill>
            <p:spPr>
              <a:xfrm>
                <a:off x="5053087" y="1461573"/>
                <a:ext cx="5788323" cy="4826258"/>
              </a:xfrm>
              <a:prstGeom prst="rect">
                <a:avLst/>
              </a:prstGeom>
            </p:spPr>
          </p:pic>
          <p:pic>
            <p:nvPicPr>
              <p:cNvPr id="10" name="Picture 9" descr="A screenshot of a computer&#10;&#10;Description generated with very high confidence"/>
              <p:cNvPicPr>
                <a:picLocks noChangeAspect="1"/>
              </p:cNvPicPr>
              <p:nvPr/>
            </p:nvPicPr>
            <p:blipFill rotWithShape="1">
              <a:blip r:embed="rId2">
                <a:extLst>
                  <a:ext uri="{28A0092B-C50C-407E-A947-70E740481C1C}">
                    <a14:useLocalDpi xmlns:a14="http://schemas.microsoft.com/office/drawing/2010/main" val="0"/>
                  </a:ext>
                </a:extLst>
              </a:blip>
              <a:srcRect l="5405" t="7659" r="23668" b="75235"/>
              <a:stretch/>
            </p:blipFill>
            <p:spPr>
              <a:xfrm>
                <a:off x="4644709" y="0"/>
                <a:ext cx="6605081" cy="1461573"/>
              </a:xfrm>
              <a:prstGeom prst="rect">
                <a:avLst/>
              </a:prstGeom>
            </p:spPr>
          </p:pic>
        </p:grpSp>
        <p:sp>
          <p:nvSpPr>
            <p:cNvPr id="12" name="Speech Bubble: Rectangle 11"/>
            <p:cNvSpPr/>
            <p:nvPr/>
          </p:nvSpPr>
          <p:spPr>
            <a:xfrm>
              <a:off x="118891" y="445573"/>
              <a:ext cx="3768436" cy="1089891"/>
            </a:xfrm>
            <a:prstGeom prst="wedgeRectCallout">
              <a:avLst>
                <a:gd name="adj1" fmla="val 55099"/>
                <a:gd name="adj2" fmla="val -38220"/>
              </a:avLst>
            </a:prstGeom>
            <a:solidFill>
              <a:schemeClr val="accent1">
                <a:lumMod val="40000"/>
                <a:lumOff val="6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1200" dirty="0">
                  <a:solidFill>
                    <a:schemeClr val="tx1"/>
                  </a:solidFill>
                </a:rPr>
                <a:t>They are two tabs: Hierarchy and Relations View. These two tabs provides you all the information about the searched concept.</a:t>
              </a:r>
            </a:p>
          </p:txBody>
        </p:sp>
        <p:sp>
          <p:nvSpPr>
            <p:cNvPr id="13" name="Oval 12"/>
            <p:cNvSpPr/>
            <p:nvPr/>
          </p:nvSpPr>
          <p:spPr>
            <a:xfrm>
              <a:off x="203199" y="221673"/>
              <a:ext cx="322091" cy="304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sp>
          <p:nvSpPr>
            <p:cNvPr id="14" name="Speech Bubble: Rectangle 13"/>
            <p:cNvSpPr/>
            <p:nvPr/>
          </p:nvSpPr>
          <p:spPr>
            <a:xfrm>
              <a:off x="118891" y="2251283"/>
              <a:ext cx="3768436" cy="2867472"/>
            </a:xfrm>
            <a:prstGeom prst="wedgeRectCallout">
              <a:avLst>
                <a:gd name="adj1" fmla="val 51597"/>
                <a:gd name="adj2" fmla="val -61890"/>
              </a:avLst>
            </a:prstGeom>
            <a:solidFill>
              <a:schemeClr val="accent1">
                <a:lumMod val="40000"/>
                <a:lumOff val="6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1200" dirty="0">
                  <a:solidFill>
                    <a:schemeClr val="tx1"/>
                  </a:solidFill>
                </a:rPr>
                <a:t>The Hierarchy View – displays all the </a:t>
              </a:r>
              <a:r>
                <a:rPr lang="en-US" sz="1200" b="1" i="1" dirty="0">
                  <a:solidFill>
                    <a:schemeClr val="tx1"/>
                  </a:solidFill>
                </a:rPr>
                <a:t>direct </a:t>
              </a:r>
              <a:r>
                <a:rPr lang="en-US" sz="1200" dirty="0">
                  <a:solidFill>
                    <a:schemeClr val="tx1"/>
                  </a:solidFill>
                </a:rPr>
                <a:t>children of the concept. For instance, this figure shows all the children (</a:t>
              </a:r>
              <a:r>
                <a:rPr lang="en-US" sz="1200" dirty="0">
                  <a:solidFill>
                    <a:schemeClr val="accent2">
                      <a:lumMod val="75000"/>
                    </a:schemeClr>
                  </a:solidFill>
                </a:rPr>
                <a:t>Other Malaria</a:t>
              </a:r>
              <a:r>
                <a:rPr lang="en-US" sz="1200" dirty="0">
                  <a:solidFill>
                    <a:schemeClr val="tx1"/>
                  </a:solidFill>
                </a:rPr>
                <a:t>, </a:t>
              </a:r>
              <a:r>
                <a:rPr lang="en-US" sz="1200" dirty="0" err="1">
                  <a:solidFill>
                    <a:schemeClr val="accent2">
                      <a:lumMod val="75000"/>
                    </a:schemeClr>
                  </a:solidFill>
                </a:rPr>
                <a:t>Ovale</a:t>
              </a:r>
              <a:r>
                <a:rPr lang="en-US" sz="1200" dirty="0">
                  <a:solidFill>
                    <a:schemeClr val="accent2">
                      <a:lumMod val="75000"/>
                    </a:schemeClr>
                  </a:solidFill>
                </a:rPr>
                <a:t> Malaria</a:t>
              </a:r>
              <a:r>
                <a:rPr lang="en-US" sz="1200" dirty="0">
                  <a:solidFill>
                    <a:schemeClr val="tx1"/>
                  </a:solidFill>
                </a:rPr>
                <a:t>, etc.) of the term </a:t>
              </a:r>
              <a:r>
                <a:rPr lang="en-US" sz="1200" b="1" dirty="0">
                  <a:solidFill>
                    <a:schemeClr val="accent2">
                      <a:lumMod val="75000"/>
                    </a:schemeClr>
                  </a:solidFill>
                </a:rPr>
                <a:t>Malaria</a:t>
              </a:r>
              <a:r>
                <a:rPr lang="en-US" sz="1200" dirty="0">
                  <a:solidFill>
                    <a:schemeClr val="tx1"/>
                  </a:solidFill>
                </a:rPr>
                <a:t>.  </a:t>
              </a:r>
            </a:p>
            <a:p>
              <a:pPr marL="742950" lvl="1" indent="-285750">
                <a:buFont typeface="Arial" panose="020B0604020202020204" pitchFamily="34" charset="0"/>
                <a:buChar char="•"/>
              </a:pPr>
              <a:r>
                <a:rPr lang="en-US" sz="1200" dirty="0">
                  <a:solidFill>
                    <a:schemeClr val="tx1"/>
                  </a:solidFill>
                </a:rPr>
                <a:t>Hierarchy is something we encounter daily. For example</a:t>
              </a:r>
            </a:p>
            <a:p>
              <a:pPr marL="1200150" lvl="2" indent="-285750">
                <a:buFont typeface="Arial" panose="020B0604020202020204" pitchFamily="34" charset="0"/>
                <a:buChar char="•"/>
              </a:pPr>
              <a:r>
                <a:rPr lang="en-US" sz="1200" dirty="0">
                  <a:solidFill>
                    <a:schemeClr val="accent2">
                      <a:lumMod val="75000"/>
                    </a:schemeClr>
                  </a:solidFill>
                </a:rPr>
                <a:t>Fruit</a:t>
              </a:r>
              <a:r>
                <a:rPr lang="en-US" sz="1200" dirty="0">
                  <a:solidFill>
                    <a:schemeClr val="tx1"/>
                  </a:solidFill>
                </a:rPr>
                <a:t> is a general term, </a:t>
              </a:r>
              <a:r>
                <a:rPr lang="en-US" sz="1200" dirty="0">
                  <a:solidFill>
                    <a:schemeClr val="accent2">
                      <a:lumMod val="75000"/>
                    </a:schemeClr>
                  </a:solidFill>
                </a:rPr>
                <a:t>Apple</a:t>
              </a:r>
              <a:r>
                <a:rPr lang="en-US" sz="1200" dirty="0">
                  <a:solidFill>
                    <a:schemeClr val="tx1"/>
                  </a:solidFill>
                </a:rPr>
                <a:t> </a:t>
              </a:r>
              <a:r>
                <a:rPr lang="en-US" sz="1200" i="1" dirty="0">
                  <a:solidFill>
                    <a:schemeClr val="tx1"/>
                  </a:solidFill>
                </a:rPr>
                <a:t>is a </a:t>
              </a:r>
              <a:r>
                <a:rPr lang="en-US" sz="1200" dirty="0">
                  <a:solidFill>
                    <a:schemeClr val="tx1"/>
                  </a:solidFill>
                </a:rPr>
                <a:t>Fruit and further </a:t>
              </a:r>
              <a:r>
                <a:rPr lang="en-US" sz="1200" dirty="0">
                  <a:solidFill>
                    <a:schemeClr val="accent2">
                      <a:lumMod val="75000"/>
                    </a:schemeClr>
                  </a:solidFill>
                </a:rPr>
                <a:t>Gala Apple</a:t>
              </a:r>
              <a:r>
                <a:rPr lang="en-US" sz="1200" dirty="0">
                  <a:solidFill>
                    <a:schemeClr val="tx1"/>
                  </a:solidFill>
                </a:rPr>
                <a:t>, </a:t>
              </a:r>
              <a:r>
                <a:rPr lang="en-US" sz="1200" dirty="0">
                  <a:solidFill>
                    <a:schemeClr val="accent2">
                      <a:lumMod val="75000"/>
                    </a:schemeClr>
                  </a:solidFill>
                </a:rPr>
                <a:t>Pink Lady</a:t>
              </a:r>
              <a:r>
                <a:rPr lang="en-US" sz="1200" dirty="0">
                  <a:solidFill>
                    <a:schemeClr val="tx1"/>
                  </a:solidFill>
                </a:rPr>
                <a:t>, and </a:t>
              </a:r>
              <a:r>
                <a:rPr lang="en-US" sz="1200" dirty="0">
                  <a:solidFill>
                    <a:schemeClr val="accent2">
                      <a:lumMod val="75000"/>
                    </a:schemeClr>
                  </a:solidFill>
                </a:rPr>
                <a:t>Honey Crisp </a:t>
              </a:r>
              <a:r>
                <a:rPr lang="en-US" sz="1200" dirty="0">
                  <a:solidFill>
                    <a:schemeClr val="tx1"/>
                  </a:solidFill>
                </a:rPr>
                <a:t>are also Apples. You can continue such hierarchy for Banana, Grapes, </a:t>
              </a:r>
              <a:r>
                <a:rPr lang="en-US" sz="1200" dirty="0" err="1">
                  <a:solidFill>
                    <a:schemeClr val="tx1"/>
                  </a:solidFill>
                </a:rPr>
                <a:t>Organes</a:t>
              </a:r>
              <a:r>
                <a:rPr lang="en-US" sz="1200" dirty="0">
                  <a:solidFill>
                    <a:schemeClr val="tx1"/>
                  </a:solidFill>
                </a:rPr>
                <a:t>, etc. </a:t>
              </a:r>
              <a:endParaRPr lang="en-US" sz="1200" i="1" dirty="0">
                <a:solidFill>
                  <a:schemeClr val="tx1"/>
                </a:solidFill>
              </a:endParaRPr>
            </a:p>
            <a:p>
              <a:pPr marL="1200150" lvl="2" indent="-285750">
                <a:buFont typeface="Arial" panose="020B0604020202020204" pitchFamily="34" charset="0"/>
                <a:buChar char="•"/>
              </a:pPr>
              <a:r>
                <a:rPr lang="en-US" sz="1200" dirty="0">
                  <a:solidFill>
                    <a:schemeClr val="tx1"/>
                  </a:solidFill>
                </a:rPr>
                <a:t>Another example is our families. We are the children of our Parents, who are children of our grandparents and so on. </a:t>
              </a:r>
            </a:p>
          </p:txBody>
        </p:sp>
        <p:sp>
          <p:nvSpPr>
            <p:cNvPr id="15" name="Oval 14"/>
            <p:cNvSpPr/>
            <p:nvPr/>
          </p:nvSpPr>
          <p:spPr>
            <a:xfrm>
              <a:off x="203199" y="2027382"/>
              <a:ext cx="322091" cy="304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p:txBody>
        </p:sp>
      </p:grpSp>
    </p:spTree>
    <p:extLst>
      <p:ext uri="{BB962C8B-B14F-4D97-AF65-F5344CB8AC3E}">
        <p14:creationId xmlns:p14="http://schemas.microsoft.com/office/powerpoint/2010/main" val="39356725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Group 30"/>
          <p:cNvGrpSpPr/>
          <p:nvPr/>
        </p:nvGrpSpPr>
        <p:grpSpPr>
          <a:xfrm>
            <a:off x="643988" y="573465"/>
            <a:ext cx="10941553" cy="5577439"/>
            <a:chOff x="643988" y="573465"/>
            <a:chExt cx="10941553" cy="5577439"/>
          </a:xfrm>
        </p:grpSpPr>
        <p:sp>
          <p:nvSpPr>
            <p:cNvPr id="24" name="Speech Bubble: Rectangle 23"/>
            <p:cNvSpPr/>
            <p:nvPr/>
          </p:nvSpPr>
          <p:spPr>
            <a:xfrm>
              <a:off x="8531258" y="725865"/>
              <a:ext cx="3054283" cy="2818613"/>
            </a:xfrm>
            <a:prstGeom prst="wedgeRectCallout">
              <a:avLst>
                <a:gd name="adj1" fmla="val -56719"/>
                <a:gd name="adj2" fmla="val -37356"/>
              </a:avLst>
            </a:prstGeom>
            <a:solidFill>
              <a:schemeClr val="accent1">
                <a:lumMod val="40000"/>
                <a:lumOff val="6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171450" indent="-171450">
                <a:buFont typeface="Arial" panose="020B0604020202020204" pitchFamily="34" charset="0"/>
                <a:buChar char="•"/>
              </a:pPr>
              <a:r>
                <a:rPr lang="en-US" sz="1200" dirty="0">
                  <a:solidFill>
                    <a:schemeClr val="tx1"/>
                  </a:solidFill>
                </a:rPr>
                <a:t>The “Details” box will appear once you hover over the term (displayed in the title). This box provides simple explanation of what knowledge the graph is displaying. In this example, it states that </a:t>
              </a:r>
              <a:r>
                <a:rPr lang="en-US" sz="1200" b="1" dirty="0">
                  <a:solidFill>
                    <a:schemeClr val="accent2">
                      <a:lumMod val="75000"/>
                    </a:schemeClr>
                  </a:solidFill>
                </a:rPr>
                <a:t>Malaria Avian</a:t>
              </a:r>
              <a:r>
                <a:rPr lang="en-US" sz="1200" dirty="0">
                  <a:solidFill>
                    <a:schemeClr val="tx1"/>
                  </a:solidFill>
                </a:rPr>
                <a:t> is a child (or </a:t>
              </a:r>
              <a:r>
                <a:rPr lang="en-US" sz="1200" dirty="0" err="1">
                  <a:solidFill>
                    <a:schemeClr val="tx1"/>
                  </a:solidFill>
                </a:rPr>
                <a:t>isa</a:t>
              </a:r>
              <a:r>
                <a:rPr lang="en-US" sz="1200" dirty="0">
                  <a:solidFill>
                    <a:schemeClr val="tx1"/>
                  </a:solidFill>
                </a:rPr>
                <a:t>) of </a:t>
              </a:r>
              <a:r>
                <a:rPr lang="en-US" sz="1200" b="1" dirty="0">
                  <a:solidFill>
                    <a:schemeClr val="accent2">
                      <a:lumMod val="75000"/>
                    </a:schemeClr>
                  </a:solidFill>
                </a:rPr>
                <a:t>Malaria </a:t>
              </a:r>
              <a:r>
                <a:rPr lang="en-US" sz="1200" dirty="0">
                  <a:solidFill>
                    <a:schemeClr val="tx1"/>
                  </a:solidFill>
                </a:rPr>
                <a:t>or </a:t>
              </a:r>
              <a:r>
                <a:rPr lang="en-US" sz="1200" b="1" dirty="0">
                  <a:solidFill>
                    <a:schemeClr val="accent2">
                      <a:lumMod val="75000"/>
                    </a:schemeClr>
                  </a:solidFill>
                </a:rPr>
                <a:t>Malaria </a:t>
              </a:r>
              <a:r>
                <a:rPr lang="en-US" sz="1200" dirty="0">
                  <a:solidFill>
                    <a:schemeClr val="tx1"/>
                  </a:solidFill>
                </a:rPr>
                <a:t>is the parent of </a:t>
              </a:r>
              <a:r>
                <a:rPr lang="en-US" sz="1200" b="1" dirty="0">
                  <a:solidFill>
                    <a:schemeClr val="accent2">
                      <a:lumMod val="75000"/>
                    </a:schemeClr>
                  </a:solidFill>
                </a:rPr>
                <a:t>Malaria Avian.</a:t>
              </a:r>
              <a:r>
                <a:rPr lang="en-US" sz="1200" dirty="0">
                  <a:solidFill>
                    <a:schemeClr val="tx1"/>
                  </a:solidFill>
                </a:rPr>
                <a:t> </a:t>
              </a:r>
            </a:p>
            <a:p>
              <a:pPr marL="171450" indent="-171450">
                <a:buFont typeface="Arial" panose="020B0604020202020204" pitchFamily="34" charset="0"/>
                <a:buChar char="•"/>
              </a:pPr>
              <a:r>
                <a:rPr lang="en-US" sz="1200" dirty="0">
                  <a:solidFill>
                    <a:schemeClr val="tx1"/>
                  </a:solidFill>
                </a:rPr>
                <a:t>Also, the arc between the terms will turn “green” in color.</a:t>
              </a:r>
              <a:r>
                <a:rPr lang="en-US" sz="1200" b="1" dirty="0">
                  <a:solidFill>
                    <a:schemeClr val="accent2">
                      <a:lumMod val="75000"/>
                    </a:schemeClr>
                  </a:solidFill>
                </a:rPr>
                <a:t>  </a:t>
              </a:r>
            </a:p>
            <a:p>
              <a:pPr marL="628650" lvl="1" indent="-171450">
                <a:buFont typeface="Arial" panose="020B0604020202020204" pitchFamily="34" charset="0"/>
                <a:buChar char="•"/>
              </a:pPr>
              <a:r>
                <a:rPr lang="en-US" sz="1200" dirty="0">
                  <a:solidFill>
                    <a:schemeClr val="tx1"/>
                  </a:solidFill>
                </a:rPr>
                <a:t>If they are multiple connections between terms, all the arc’s will turn green and respective knowledge will be displayed in the box.</a:t>
              </a:r>
            </a:p>
          </p:txBody>
        </p:sp>
        <p:grpSp>
          <p:nvGrpSpPr>
            <p:cNvPr id="15" name="Group 14"/>
            <p:cNvGrpSpPr/>
            <p:nvPr/>
          </p:nvGrpSpPr>
          <p:grpSpPr>
            <a:xfrm>
              <a:off x="643988" y="573465"/>
              <a:ext cx="10941553" cy="5577439"/>
              <a:chOff x="643988" y="488622"/>
              <a:chExt cx="10454249" cy="5577439"/>
            </a:xfrm>
          </p:grpSpPr>
          <p:grpSp>
            <p:nvGrpSpPr>
              <p:cNvPr id="14" name="Group 13"/>
              <p:cNvGrpSpPr/>
              <p:nvPr/>
            </p:nvGrpSpPr>
            <p:grpSpPr>
              <a:xfrm>
                <a:off x="1777237" y="494995"/>
                <a:ext cx="6214670" cy="5571066"/>
                <a:chOff x="1777237" y="494995"/>
                <a:chExt cx="6214670" cy="5571066"/>
              </a:xfrm>
            </p:grpSpPr>
            <p:pic>
              <p:nvPicPr>
                <p:cNvPr id="12" name="Picture 11" descr="A screenshot of a map&#10;&#10;Description generated with high confidence"/>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77237" y="494995"/>
                  <a:ext cx="6214670" cy="5571066"/>
                </a:xfrm>
                <a:prstGeom prst="rect">
                  <a:avLst/>
                </a:prstGeom>
              </p:spPr>
            </p:pic>
            <p:pic>
              <p:nvPicPr>
                <p:cNvPr id="1028" name="Picture 4" descr="Image result for hover mouse ico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03646" y="3890912"/>
                  <a:ext cx="179109" cy="179109"/>
                </a:xfrm>
                <a:prstGeom prst="rect">
                  <a:avLst/>
                </a:prstGeom>
                <a:noFill/>
                <a:extLst>
                  <a:ext uri="{909E8E84-426E-40DD-AFC4-6F175D3DCCD1}">
                    <a14:hiddenFill xmlns:a14="http://schemas.microsoft.com/office/drawing/2010/main">
                      <a:solidFill>
                        <a:srgbClr val="FFFFFF"/>
                      </a:solidFill>
                    </a14:hiddenFill>
                  </a:ext>
                </a:extLst>
              </p:spPr>
            </p:pic>
          </p:grpSp>
          <p:sp>
            <p:nvSpPr>
              <p:cNvPr id="20" name="Speech Bubble: Rectangle 19"/>
              <p:cNvSpPr/>
              <p:nvPr/>
            </p:nvSpPr>
            <p:spPr>
              <a:xfrm>
                <a:off x="8531259" y="4449452"/>
                <a:ext cx="2566978" cy="1216057"/>
              </a:xfrm>
              <a:prstGeom prst="wedgeRectCallout">
                <a:avLst>
                  <a:gd name="adj1" fmla="val -65900"/>
                  <a:gd name="adj2" fmla="val -58286"/>
                </a:avLst>
              </a:prstGeom>
              <a:solidFill>
                <a:schemeClr val="accent1">
                  <a:lumMod val="40000"/>
                  <a:lumOff val="6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171450" indent="-171450">
                  <a:buFont typeface="Arial" panose="020B0604020202020204" pitchFamily="34" charset="0"/>
                  <a:buChar char="•"/>
                </a:pPr>
                <a:r>
                  <a:rPr lang="en-US" sz="1200" dirty="0">
                    <a:solidFill>
                      <a:schemeClr val="tx1"/>
                    </a:solidFill>
                  </a:rPr>
                  <a:t>You can hover over the terms to obtain more details such as </a:t>
                </a:r>
                <a:r>
                  <a:rPr lang="en-US" sz="1200" dirty="0">
                    <a:solidFill>
                      <a:schemeClr val="accent2">
                        <a:lumMod val="75000"/>
                      </a:schemeClr>
                    </a:solidFill>
                  </a:rPr>
                  <a:t>how is this term connected to the search term </a:t>
                </a:r>
                <a:r>
                  <a:rPr lang="en-US" sz="1200" dirty="0">
                    <a:solidFill>
                      <a:schemeClr val="tx1"/>
                    </a:solidFill>
                  </a:rPr>
                  <a:t>(always in bold green) or other terms? and </a:t>
                </a:r>
                <a:r>
                  <a:rPr lang="en-US" sz="1200" dirty="0">
                    <a:solidFill>
                      <a:schemeClr val="accent2">
                        <a:lumMod val="75000"/>
                      </a:schemeClr>
                    </a:solidFill>
                  </a:rPr>
                  <a:t>What is definition of the term</a:t>
                </a:r>
                <a:r>
                  <a:rPr lang="en-US" sz="1200" dirty="0">
                    <a:solidFill>
                      <a:schemeClr val="tx1"/>
                    </a:solidFill>
                  </a:rPr>
                  <a:t>?</a:t>
                </a:r>
              </a:p>
            </p:txBody>
          </p:sp>
          <p:sp>
            <p:nvSpPr>
              <p:cNvPr id="23" name="Oval 22"/>
              <p:cNvSpPr/>
              <p:nvPr/>
            </p:nvSpPr>
            <p:spPr>
              <a:xfrm>
                <a:off x="8531258" y="4243642"/>
                <a:ext cx="322091" cy="304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sp>
            <p:nvSpPr>
              <p:cNvPr id="25" name="Oval 24"/>
              <p:cNvSpPr/>
              <p:nvPr/>
            </p:nvSpPr>
            <p:spPr>
              <a:xfrm>
                <a:off x="8100536" y="488622"/>
                <a:ext cx="322091" cy="304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p:txBody>
          </p:sp>
          <p:sp>
            <p:nvSpPr>
              <p:cNvPr id="26" name="Speech Bubble: Rectangle 25"/>
              <p:cNvSpPr/>
              <p:nvPr/>
            </p:nvSpPr>
            <p:spPr>
              <a:xfrm>
                <a:off x="643988" y="725865"/>
                <a:ext cx="2334882" cy="1442300"/>
              </a:xfrm>
              <a:prstGeom prst="wedgeRectCallout">
                <a:avLst>
                  <a:gd name="adj1" fmla="val 54630"/>
                  <a:gd name="adj2" fmla="val -23345"/>
                </a:avLst>
              </a:prstGeom>
              <a:solidFill>
                <a:schemeClr val="accent1">
                  <a:lumMod val="40000"/>
                  <a:lumOff val="6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171450" indent="-171450">
                  <a:buFont typeface="Arial" panose="020B0604020202020204" pitchFamily="34" charset="0"/>
                  <a:buChar char="•"/>
                </a:pPr>
                <a:r>
                  <a:rPr lang="en-US" sz="1200" dirty="0">
                    <a:solidFill>
                      <a:schemeClr val="tx1"/>
                    </a:solidFill>
                  </a:rPr>
                  <a:t>You can also click on the “def” link besides the terms to obtain the definition(s) provided by various standard healthcare organizations.</a:t>
                </a:r>
              </a:p>
              <a:p>
                <a:pPr marL="171450" indent="-171450">
                  <a:buFont typeface="Arial" panose="020B0604020202020204" pitchFamily="34" charset="0"/>
                  <a:buChar char="•"/>
                </a:pPr>
                <a:r>
                  <a:rPr lang="en-US" sz="1200" dirty="0">
                    <a:solidFill>
                      <a:schemeClr val="tx1"/>
                    </a:solidFill>
                  </a:rPr>
                  <a:t>The definition(s) will appear in a different dialog box.</a:t>
                </a:r>
                <a:endParaRPr lang="en-US" sz="1200" dirty="0">
                  <a:solidFill>
                    <a:schemeClr val="accent2">
                      <a:lumMod val="75000"/>
                    </a:schemeClr>
                  </a:solidFill>
                </a:endParaRPr>
              </a:p>
            </p:txBody>
          </p:sp>
          <p:sp>
            <p:nvSpPr>
              <p:cNvPr id="27" name="Oval 26"/>
              <p:cNvSpPr/>
              <p:nvPr/>
            </p:nvSpPr>
            <p:spPr>
              <a:xfrm>
                <a:off x="643988" y="562195"/>
                <a:ext cx="322091" cy="304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a:t>
                </a:r>
              </a:p>
            </p:txBody>
          </p:sp>
          <p:sp>
            <p:nvSpPr>
              <p:cNvPr id="28" name="Speech Bubble: Rectangle 27"/>
              <p:cNvSpPr/>
              <p:nvPr/>
            </p:nvSpPr>
            <p:spPr>
              <a:xfrm>
                <a:off x="774571" y="3879139"/>
                <a:ext cx="1987483" cy="1338606"/>
              </a:xfrm>
              <a:prstGeom prst="wedgeRectCallout">
                <a:avLst>
                  <a:gd name="adj1" fmla="val 63916"/>
                  <a:gd name="adj2" fmla="val -23345"/>
                </a:avLst>
              </a:prstGeom>
              <a:solidFill>
                <a:schemeClr val="accent1">
                  <a:lumMod val="40000"/>
                  <a:lumOff val="6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171450" indent="-171450">
                  <a:buFont typeface="Arial" panose="020B0604020202020204" pitchFamily="34" charset="0"/>
                  <a:buChar char="•"/>
                </a:pPr>
                <a:r>
                  <a:rPr lang="en-US" sz="1200" dirty="0">
                    <a:solidFill>
                      <a:schemeClr val="tx1"/>
                    </a:solidFill>
                  </a:rPr>
                  <a:t>You can close the “Details” box (and Definition box) by clicking the “x” on the top-right corner or using “ESC” button.</a:t>
                </a:r>
                <a:endParaRPr lang="en-US" sz="1200" b="1" dirty="0">
                  <a:solidFill>
                    <a:schemeClr val="accent2">
                      <a:lumMod val="75000"/>
                    </a:schemeClr>
                  </a:solidFill>
                </a:endParaRPr>
              </a:p>
            </p:txBody>
          </p:sp>
          <p:sp>
            <p:nvSpPr>
              <p:cNvPr id="29" name="Oval 28"/>
              <p:cNvSpPr/>
              <p:nvPr/>
            </p:nvSpPr>
            <p:spPr>
              <a:xfrm>
                <a:off x="643988" y="3715469"/>
                <a:ext cx="322091" cy="304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4</a:t>
                </a:r>
              </a:p>
            </p:txBody>
          </p:sp>
        </p:grpSp>
      </p:grpSp>
    </p:spTree>
    <p:extLst>
      <p:ext uri="{BB962C8B-B14F-4D97-AF65-F5344CB8AC3E}">
        <p14:creationId xmlns:p14="http://schemas.microsoft.com/office/powerpoint/2010/main" val="11749342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0" y="0"/>
            <a:ext cx="11914725" cy="6858000"/>
            <a:chOff x="0" y="0"/>
            <a:chExt cx="11914725" cy="6858000"/>
          </a:xfrm>
        </p:grpSpPr>
        <p:pic>
          <p:nvPicPr>
            <p:cNvPr id="2" name="Picture 1"/>
            <p:cNvPicPr>
              <a:picLocks noChangeAspect="1"/>
            </p:cNvPicPr>
            <p:nvPr/>
          </p:nvPicPr>
          <p:blipFill>
            <a:blip r:embed="rId2"/>
            <a:stretch>
              <a:fillRect/>
            </a:stretch>
          </p:blipFill>
          <p:spPr>
            <a:xfrm>
              <a:off x="0" y="0"/>
              <a:ext cx="9054101" cy="6858000"/>
            </a:xfrm>
            <a:prstGeom prst="rect">
              <a:avLst/>
            </a:prstGeom>
          </p:spPr>
        </p:pic>
        <p:pic>
          <p:nvPicPr>
            <p:cNvPr id="16" name="Picture 4" descr="Image result for hover mouse ico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67731" y="2723027"/>
              <a:ext cx="187458" cy="179109"/>
            </a:xfrm>
            <a:prstGeom prst="rect">
              <a:avLst/>
            </a:prstGeom>
            <a:noFill/>
            <a:extLst>
              <a:ext uri="{909E8E84-426E-40DD-AFC4-6F175D3DCCD1}">
                <a14:hiddenFill xmlns:a14="http://schemas.microsoft.com/office/drawing/2010/main">
                  <a:solidFill>
                    <a:srgbClr val="FFFFFF"/>
                  </a:solidFill>
                </a14:hiddenFill>
              </a:ext>
            </a:extLst>
          </p:spPr>
        </p:pic>
        <p:sp>
          <p:nvSpPr>
            <p:cNvPr id="17" name="Speech Bubble: Rectangle 16"/>
            <p:cNvSpPr/>
            <p:nvPr/>
          </p:nvSpPr>
          <p:spPr>
            <a:xfrm>
              <a:off x="9228092" y="958991"/>
              <a:ext cx="2686633" cy="1943145"/>
            </a:xfrm>
            <a:prstGeom prst="wedgeRectCallout">
              <a:avLst>
                <a:gd name="adj1" fmla="val -66240"/>
                <a:gd name="adj2" fmla="val 32535"/>
              </a:avLst>
            </a:prstGeom>
            <a:solidFill>
              <a:schemeClr val="accent1">
                <a:lumMod val="40000"/>
                <a:lumOff val="6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171450" indent="-171450">
                <a:buFont typeface="Arial" panose="020B0604020202020204" pitchFamily="34" charset="0"/>
                <a:buChar char="•"/>
              </a:pPr>
              <a:r>
                <a:rPr lang="en-US" sz="1200" dirty="0">
                  <a:solidFill>
                    <a:schemeClr val="tx1"/>
                  </a:solidFill>
                </a:rPr>
                <a:t>You can hover over the search term, in this case </a:t>
              </a:r>
              <a:r>
                <a:rPr lang="en-US" sz="1200" b="1" dirty="0">
                  <a:solidFill>
                    <a:schemeClr val="accent2">
                      <a:lumMod val="75000"/>
                    </a:schemeClr>
                  </a:solidFill>
                </a:rPr>
                <a:t>Malaria,</a:t>
              </a:r>
              <a:r>
                <a:rPr lang="en-US" sz="1200" dirty="0">
                  <a:solidFill>
                    <a:schemeClr val="accent2">
                      <a:lumMod val="75000"/>
                    </a:schemeClr>
                  </a:solidFill>
                </a:rPr>
                <a:t> </a:t>
              </a:r>
              <a:r>
                <a:rPr lang="en-US" sz="1200" dirty="0">
                  <a:solidFill>
                    <a:schemeClr val="tx1"/>
                  </a:solidFill>
                </a:rPr>
                <a:t>to see its connection to other terms.</a:t>
              </a:r>
            </a:p>
            <a:p>
              <a:pPr marL="171450" indent="-171450">
                <a:buFont typeface="Arial" panose="020B0604020202020204" pitchFamily="34" charset="0"/>
                <a:buChar char="•"/>
              </a:pPr>
              <a:r>
                <a:rPr lang="en-US" sz="1200" dirty="0">
                  <a:solidFill>
                    <a:schemeClr val="tx1"/>
                  </a:solidFill>
                </a:rPr>
                <a:t>As Malaria is the </a:t>
              </a:r>
              <a:r>
                <a:rPr lang="en-US" sz="1200" i="1" dirty="0">
                  <a:solidFill>
                    <a:schemeClr val="tx1"/>
                  </a:solidFill>
                </a:rPr>
                <a:t>parent </a:t>
              </a:r>
              <a:r>
                <a:rPr lang="en-US" sz="1200" dirty="0">
                  <a:solidFill>
                    <a:schemeClr val="tx1"/>
                  </a:solidFill>
                </a:rPr>
                <a:t>of the terms, the arc’s are “red” in color indicating the term you currently viewing is the parent.</a:t>
              </a:r>
            </a:p>
            <a:p>
              <a:pPr marL="628650" lvl="1" indent="-171450">
                <a:buFont typeface="Arial" panose="020B0604020202020204" pitchFamily="34" charset="0"/>
                <a:buChar char="•"/>
              </a:pPr>
              <a:r>
                <a:rPr lang="en-US" sz="1200" dirty="0">
                  <a:solidFill>
                    <a:schemeClr val="tx1"/>
                  </a:solidFill>
                </a:rPr>
                <a:t>The same is explained in the “Details” box.</a:t>
              </a:r>
            </a:p>
          </p:txBody>
        </p:sp>
        <p:sp>
          <p:nvSpPr>
            <p:cNvPr id="18" name="Oval 17"/>
            <p:cNvSpPr/>
            <p:nvPr/>
          </p:nvSpPr>
          <p:spPr>
            <a:xfrm>
              <a:off x="9123864" y="806591"/>
              <a:ext cx="337105" cy="304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grpSp>
    </p:spTree>
    <p:extLst>
      <p:ext uri="{BB962C8B-B14F-4D97-AF65-F5344CB8AC3E}">
        <p14:creationId xmlns:p14="http://schemas.microsoft.com/office/powerpoint/2010/main" val="20035340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Group 21"/>
          <p:cNvGrpSpPr/>
          <p:nvPr/>
        </p:nvGrpSpPr>
        <p:grpSpPr>
          <a:xfrm>
            <a:off x="196086" y="206809"/>
            <a:ext cx="11942671" cy="6008103"/>
            <a:chOff x="196086" y="206809"/>
            <a:chExt cx="11942671" cy="6008103"/>
          </a:xfrm>
        </p:grpSpPr>
        <p:pic>
          <p:nvPicPr>
            <p:cNvPr id="2" name="Picture 1"/>
            <p:cNvPicPr>
              <a:picLocks noChangeAspect="1"/>
            </p:cNvPicPr>
            <p:nvPr/>
          </p:nvPicPr>
          <p:blipFill rotWithShape="1">
            <a:blip r:embed="rId2"/>
            <a:srcRect l="13210" t="19066" r="16184" b="11200"/>
            <a:stretch/>
          </p:blipFill>
          <p:spPr>
            <a:xfrm>
              <a:off x="5774533" y="206809"/>
              <a:ext cx="6364224" cy="6008103"/>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6086" y="360734"/>
              <a:ext cx="4947924" cy="728764"/>
            </a:xfrm>
            <a:prstGeom prst="rect">
              <a:avLst/>
            </a:prstGeom>
          </p:spPr>
        </p:pic>
        <p:sp>
          <p:nvSpPr>
            <p:cNvPr id="6" name="Speech Bubble: Rectangle 5"/>
            <p:cNvSpPr/>
            <p:nvPr/>
          </p:nvSpPr>
          <p:spPr>
            <a:xfrm>
              <a:off x="413276" y="1407047"/>
              <a:ext cx="4730734" cy="1784209"/>
            </a:xfrm>
            <a:prstGeom prst="wedgeRectCallout">
              <a:avLst>
                <a:gd name="adj1" fmla="val -28676"/>
                <a:gd name="adj2" fmla="val -46992"/>
              </a:avLst>
            </a:prstGeom>
            <a:solidFill>
              <a:schemeClr val="accent1">
                <a:lumMod val="40000"/>
                <a:lumOff val="6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171450" indent="-171450">
                <a:buFont typeface="Arial" panose="020B0604020202020204" pitchFamily="34" charset="0"/>
                <a:buChar char="•"/>
              </a:pPr>
              <a:r>
                <a:rPr lang="en-US" sz="1200" dirty="0">
                  <a:solidFill>
                    <a:schemeClr val="tx1"/>
                  </a:solidFill>
                </a:rPr>
                <a:t>In this example, the search term is </a:t>
              </a:r>
              <a:r>
                <a:rPr lang="en-US" sz="1200" b="1" dirty="0">
                  <a:solidFill>
                    <a:schemeClr val="accent2">
                      <a:lumMod val="75000"/>
                    </a:schemeClr>
                  </a:solidFill>
                </a:rPr>
                <a:t>Tuberculosis</a:t>
              </a:r>
              <a:r>
                <a:rPr lang="en-US" sz="1200" dirty="0">
                  <a:solidFill>
                    <a:schemeClr val="tx1"/>
                  </a:solidFill>
                </a:rPr>
                <a:t> and </a:t>
              </a:r>
              <a:r>
                <a:rPr lang="en-US" sz="1200" b="1" dirty="0">
                  <a:solidFill>
                    <a:schemeClr val="accent2">
                      <a:lumMod val="75000"/>
                    </a:schemeClr>
                  </a:solidFill>
                </a:rPr>
                <a:t>Tuberculosis Pulmonary </a:t>
              </a:r>
              <a:r>
                <a:rPr lang="en-US" sz="1200" dirty="0">
                  <a:solidFill>
                    <a:schemeClr val="tx1"/>
                  </a:solidFill>
                </a:rPr>
                <a:t>is one of its children.</a:t>
              </a:r>
            </a:p>
            <a:p>
              <a:pPr marL="171450" indent="-171450">
                <a:buFont typeface="Arial" panose="020B0604020202020204" pitchFamily="34" charset="0"/>
                <a:buChar char="•"/>
              </a:pPr>
              <a:r>
                <a:rPr lang="en-US" sz="1200" dirty="0">
                  <a:solidFill>
                    <a:schemeClr val="tx1"/>
                  </a:solidFill>
                </a:rPr>
                <a:t>You can click on the any child term to obtain its own children. The graph on the right shows the children of </a:t>
              </a:r>
              <a:r>
                <a:rPr lang="en-US" sz="1200" b="1" dirty="0">
                  <a:solidFill>
                    <a:schemeClr val="accent2">
                      <a:lumMod val="75000"/>
                    </a:schemeClr>
                  </a:solidFill>
                </a:rPr>
                <a:t>Tuberculosis Pulmonary. </a:t>
              </a:r>
              <a:r>
                <a:rPr lang="en-US" sz="1200" dirty="0">
                  <a:solidFill>
                    <a:schemeClr val="tx1"/>
                  </a:solidFill>
                </a:rPr>
                <a:t>This makes </a:t>
              </a:r>
              <a:r>
                <a:rPr lang="en-US" sz="1200" b="1" dirty="0">
                  <a:solidFill>
                    <a:schemeClr val="accent2">
                      <a:lumMod val="75000"/>
                    </a:schemeClr>
                  </a:solidFill>
                </a:rPr>
                <a:t>Tuberculosis Pulmonary </a:t>
              </a:r>
              <a:r>
                <a:rPr lang="en-US" sz="1200" dirty="0">
                  <a:solidFill>
                    <a:schemeClr val="tx1"/>
                  </a:solidFill>
                </a:rPr>
                <a:t>the current search term and thus is in bold green.</a:t>
              </a:r>
            </a:p>
            <a:p>
              <a:pPr marL="628650" lvl="1" indent="-171450">
                <a:buFont typeface="Arial" panose="020B0604020202020204" pitchFamily="34" charset="0"/>
                <a:buChar char="•"/>
              </a:pPr>
              <a:r>
                <a:rPr lang="en-US" sz="1200" dirty="0">
                  <a:solidFill>
                    <a:schemeClr val="tx1"/>
                  </a:solidFill>
                </a:rPr>
                <a:t>This also means that an child of </a:t>
              </a:r>
              <a:r>
                <a:rPr lang="en-US" sz="1200" b="1" dirty="0">
                  <a:solidFill>
                    <a:schemeClr val="accent2">
                      <a:lumMod val="75000"/>
                    </a:schemeClr>
                  </a:solidFill>
                </a:rPr>
                <a:t>Tuberculosis Pulmonary </a:t>
              </a:r>
              <a:r>
                <a:rPr lang="en-US" sz="1200" dirty="0">
                  <a:solidFill>
                    <a:schemeClr val="tx1"/>
                  </a:solidFill>
                </a:rPr>
                <a:t>is also a child of </a:t>
              </a:r>
              <a:r>
                <a:rPr lang="en-US" sz="1200" b="1" dirty="0">
                  <a:solidFill>
                    <a:schemeClr val="accent2">
                      <a:lumMod val="75000"/>
                    </a:schemeClr>
                  </a:solidFill>
                </a:rPr>
                <a:t>Tuberculosis</a:t>
              </a:r>
              <a:r>
                <a:rPr lang="en-US" sz="1200" dirty="0">
                  <a:solidFill>
                    <a:schemeClr val="accent2">
                      <a:lumMod val="75000"/>
                    </a:schemeClr>
                  </a:solidFill>
                </a:rPr>
                <a:t>.</a:t>
              </a:r>
              <a:endParaRPr lang="en-US" sz="1200" dirty="0">
                <a:solidFill>
                  <a:schemeClr val="tx1"/>
                </a:solidFill>
              </a:endParaRPr>
            </a:p>
          </p:txBody>
        </p:sp>
        <p:sp>
          <p:nvSpPr>
            <p:cNvPr id="7" name="Oval 6"/>
            <p:cNvSpPr/>
            <p:nvPr/>
          </p:nvSpPr>
          <p:spPr>
            <a:xfrm>
              <a:off x="309048" y="1254647"/>
              <a:ext cx="337105" cy="304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cxnSp>
          <p:nvCxnSpPr>
            <p:cNvPr id="9" name="Straight Arrow Connector 8"/>
            <p:cNvCxnSpPr/>
            <p:nvPr/>
          </p:nvCxnSpPr>
          <p:spPr>
            <a:xfrm flipV="1">
              <a:off x="4782312" y="932688"/>
              <a:ext cx="0" cy="4663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Speech Bubble: Rectangle 9"/>
            <p:cNvSpPr/>
            <p:nvPr/>
          </p:nvSpPr>
          <p:spPr>
            <a:xfrm>
              <a:off x="353819" y="3505079"/>
              <a:ext cx="4730734" cy="2601073"/>
            </a:xfrm>
            <a:prstGeom prst="wedgeRectCallout">
              <a:avLst>
                <a:gd name="adj1" fmla="val -28676"/>
                <a:gd name="adj2" fmla="val -46992"/>
              </a:avLst>
            </a:prstGeom>
            <a:solidFill>
              <a:schemeClr val="accent1">
                <a:lumMod val="40000"/>
                <a:lumOff val="6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171450" indent="-171450">
                <a:buFont typeface="Arial" panose="020B0604020202020204" pitchFamily="34" charset="0"/>
                <a:buChar char="•"/>
              </a:pPr>
              <a:r>
                <a:rPr lang="en-US" sz="1200" dirty="0">
                  <a:solidFill>
                    <a:schemeClr val="tx1"/>
                  </a:solidFill>
                </a:rPr>
                <a:t>You can keep on browsing to obtain the children of any term. The “Concept Path” shows the traversal path. It shows you where you have started and you current term. In this example, you started with </a:t>
              </a:r>
              <a:r>
                <a:rPr lang="en-US" sz="1200" b="1" dirty="0">
                  <a:solidFill>
                    <a:schemeClr val="accent2">
                      <a:lumMod val="75000"/>
                    </a:schemeClr>
                  </a:solidFill>
                </a:rPr>
                <a:t>Tuberculosis</a:t>
              </a:r>
              <a:r>
                <a:rPr lang="en-US" sz="1200" dirty="0">
                  <a:solidFill>
                    <a:schemeClr val="tx1"/>
                  </a:solidFill>
                </a:rPr>
                <a:t>, and then clicked on </a:t>
              </a:r>
              <a:r>
                <a:rPr lang="en-US" sz="1200" b="1" dirty="0">
                  <a:solidFill>
                    <a:schemeClr val="accent2">
                      <a:lumMod val="75000"/>
                    </a:schemeClr>
                  </a:solidFill>
                </a:rPr>
                <a:t>Tuberculosis Pulmonary</a:t>
              </a:r>
              <a:r>
                <a:rPr lang="en-US" sz="1200" dirty="0">
                  <a:solidFill>
                    <a:schemeClr val="tx1"/>
                  </a:solidFill>
                </a:rPr>
                <a:t>. </a:t>
              </a:r>
            </a:p>
            <a:p>
              <a:pPr marL="628650" lvl="1" indent="-171450">
                <a:buFont typeface="Arial" panose="020B0604020202020204" pitchFamily="34" charset="0"/>
                <a:buChar char="•"/>
              </a:pPr>
              <a:r>
                <a:rPr lang="en-US" sz="1200" dirty="0">
                  <a:solidFill>
                    <a:schemeClr val="tx1"/>
                  </a:solidFill>
                </a:rPr>
                <a:t>If you click on </a:t>
              </a:r>
              <a:r>
                <a:rPr lang="en-US" sz="1200" b="1" dirty="0">
                  <a:solidFill>
                    <a:schemeClr val="accent2">
                      <a:lumMod val="75000"/>
                    </a:schemeClr>
                  </a:solidFill>
                </a:rPr>
                <a:t>Tuberculosis Bronchiectasis, </a:t>
              </a:r>
              <a:r>
                <a:rPr lang="en-US" sz="1200" dirty="0">
                  <a:solidFill>
                    <a:schemeClr val="tx1"/>
                  </a:solidFill>
                </a:rPr>
                <a:t>the path will be </a:t>
              </a:r>
              <a:r>
                <a:rPr lang="en-US" sz="1200" b="1" dirty="0">
                  <a:solidFill>
                    <a:schemeClr val="accent2">
                      <a:lumMod val="75000"/>
                    </a:schemeClr>
                  </a:solidFill>
                </a:rPr>
                <a:t>Tuberculosis</a:t>
              </a:r>
              <a:r>
                <a:rPr lang="en-US" sz="1200" dirty="0">
                  <a:solidFill>
                    <a:schemeClr val="tx1"/>
                  </a:solidFill>
                </a:rPr>
                <a:t>,  </a:t>
              </a:r>
              <a:r>
                <a:rPr lang="en-US" sz="1200" dirty="0">
                  <a:solidFill>
                    <a:schemeClr val="tx1"/>
                  </a:solidFill>
                  <a:sym typeface="Wingdings" panose="05000000000000000000" pitchFamily="2" charset="2"/>
                </a:rPr>
                <a:t> </a:t>
              </a:r>
              <a:r>
                <a:rPr lang="en-US" sz="1200" b="1" dirty="0">
                  <a:solidFill>
                    <a:schemeClr val="accent2">
                      <a:lumMod val="75000"/>
                    </a:schemeClr>
                  </a:solidFill>
                </a:rPr>
                <a:t>Tuberculosis Pulmonary</a:t>
              </a:r>
              <a:r>
                <a:rPr lang="en-US" sz="1200" dirty="0">
                  <a:solidFill>
                    <a:schemeClr val="tx1"/>
                  </a:solidFill>
                </a:rPr>
                <a:t> </a:t>
              </a:r>
              <a:r>
                <a:rPr lang="en-US" sz="1200" dirty="0">
                  <a:solidFill>
                    <a:schemeClr val="tx1"/>
                  </a:solidFill>
                  <a:sym typeface="Wingdings" panose="05000000000000000000" pitchFamily="2" charset="2"/>
                </a:rPr>
                <a:t> </a:t>
              </a:r>
              <a:r>
                <a:rPr lang="en-US" sz="1200" b="1" dirty="0">
                  <a:solidFill>
                    <a:schemeClr val="accent2">
                      <a:lumMod val="75000"/>
                    </a:schemeClr>
                  </a:solidFill>
                </a:rPr>
                <a:t>Tuberculosis Bronchiectasis, </a:t>
              </a:r>
              <a:endParaRPr lang="en-US" sz="1200" dirty="0">
                <a:solidFill>
                  <a:schemeClr val="tx1"/>
                </a:solidFill>
              </a:endParaRPr>
            </a:p>
            <a:p>
              <a:pPr marL="628650" lvl="1" indent="-171450">
                <a:buFont typeface="Arial" panose="020B0604020202020204" pitchFamily="34" charset="0"/>
                <a:buChar char="•"/>
              </a:pPr>
              <a:r>
                <a:rPr lang="en-US" sz="1200" dirty="0">
                  <a:solidFill>
                    <a:schemeClr val="tx1"/>
                  </a:solidFill>
                </a:rPr>
                <a:t>This is very similar to your web browsing. You start at a point, then keep on browsing and your browser will remember your path.</a:t>
              </a:r>
            </a:p>
            <a:p>
              <a:pPr marL="171450" indent="-171450">
                <a:buFont typeface="Arial" panose="020B0604020202020204" pitchFamily="34" charset="0"/>
                <a:buChar char="•"/>
              </a:pPr>
              <a:r>
                <a:rPr lang="en-US" sz="1200" dirty="0">
                  <a:solidFill>
                    <a:schemeClr val="tx1"/>
                  </a:solidFill>
                </a:rPr>
                <a:t>If there any no more children for any term, the system will display a message and empty graph will be shown. </a:t>
              </a:r>
            </a:p>
            <a:p>
              <a:pPr marL="171450" indent="-171450">
                <a:buFont typeface="Arial" panose="020B0604020202020204" pitchFamily="34" charset="0"/>
                <a:buChar char="•"/>
              </a:pPr>
              <a:r>
                <a:rPr lang="en-US" sz="1200" dirty="0">
                  <a:solidFill>
                    <a:schemeClr val="tx1"/>
                  </a:solidFill>
                </a:rPr>
                <a:t>You can go back to any term by clicking on it in the Concept Path. If you click on </a:t>
              </a:r>
              <a:r>
                <a:rPr lang="en-US" sz="1200" b="1" dirty="0">
                  <a:solidFill>
                    <a:schemeClr val="accent2">
                      <a:lumMod val="75000"/>
                    </a:schemeClr>
                  </a:solidFill>
                </a:rPr>
                <a:t>Tuberculosis </a:t>
              </a:r>
              <a:r>
                <a:rPr lang="en-US" sz="1200" dirty="0">
                  <a:solidFill>
                    <a:schemeClr val="tx1"/>
                  </a:solidFill>
                </a:rPr>
                <a:t>you will go back to the start.</a:t>
              </a:r>
            </a:p>
          </p:txBody>
        </p:sp>
        <p:cxnSp>
          <p:nvCxnSpPr>
            <p:cNvPr id="11" name="Straight Arrow Connector 10"/>
            <p:cNvCxnSpPr>
              <a:cxnSpLocks/>
              <a:stCxn id="10" idx="3"/>
            </p:cNvCxnSpPr>
            <p:nvPr/>
          </p:nvCxnSpPr>
          <p:spPr>
            <a:xfrm flipV="1">
              <a:off x="5084553" y="576072"/>
              <a:ext cx="2203215" cy="42295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Oval 13"/>
            <p:cNvSpPr/>
            <p:nvPr/>
          </p:nvSpPr>
          <p:spPr>
            <a:xfrm>
              <a:off x="196086" y="3200279"/>
              <a:ext cx="337105" cy="304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p:txBody>
        </p:sp>
        <p:sp>
          <p:nvSpPr>
            <p:cNvPr id="18" name="Arrow: Down 17"/>
            <p:cNvSpPr/>
            <p:nvPr/>
          </p:nvSpPr>
          <p:spPr>
            <a:xfrm rot="16200000">
              <a:off x="5374739" y="532894"/>
              <a:ext cx="109608" cy="68997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4303392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Group 15"/>
          <p:cNvGrpSpPr/>
          <p:nvPr/>
        </p:nvGrpSpPr>
        <p:grpSpPr>
          <a:xfrm>
            <a:off x="314846" y="69503"/>
            <a:ext cx="11138736" cy="4620768"/>
            <a:chOff x="314846" y="69503"/>
            <a:chExt cx="11138736" cy="4620768"/>
          </a:xfrm>
        </p:grpSpPr>
        <p:grpSp>
          <p:nvGrpSpPr>
            <p:cNvPr id="14" name="Group 13"/>
            <p:cNvGrpSpPr/>
            <p:nvPr/>
          </p:nvGrpSpPr>
          <p:grpSpPr>
            <a:xfrm>
              <a:off x="314846" y="69503"/>
              <a:ext cx="11138736" cy="4620768"/>
              <a:chOff x="314846" y="69503"/>
              <a:chExt cx="11138736" cy="4620768"/>
            </a:xfrm>
          </p:grpSpPr>
          <p:pic>
            <p:nvPicPr>
              <p:cNvPr id="5" name="Picture 4" descr="A screenshot of a computer&#10;&#10;Description generated with very high confidence"/>
              <p:cNvPicPr>
                <a:picLocks noChangeAspect="1"/>
              </p:cNvPicPr>
              <p:nvPr/>
            </p:nvPicPr>
            <p:blipFill rotWithShape="1">
              <a:blip r:embed="rId2">
                <a:extLst>
                  <a:ext uri="{28A0092B-C50C-407E-A947-70E740481C1C}">
                    <a14:useLocalDpi xmlns:a14="http://schemas.microsoft.com/office/drawing/2010/main" val="0"/>
                  </a:ext>
                </a:extLst>
              </a:blip>
              <a:srcRect l="6114" t="16927" r="19161" b="42539"/>
              <a:stretch/>
            </p:blipFill>
            <p:spPr>
              <a:xfrm>
                <a:off x="5541264" y="1111919"/>
                <a:ext cx="5912318" cy="3456432"/>
              </a:xfrm>
              <a:prstGeom prst="rect">
                <a:avLst/>
              </a:prstGeom>
            </p:spPr>
          </p:pic>
          <p:pic>
            <p:nvPicPr>
              <p:cNvPr id="6" name="Picture 5" descr="A screenshot of a computer&#10;&#10;Description generated with very high confidence"/>
              <p:cNvPicPr>
                <a:picLocks noChangeAspect="1"/>
              </p:cNvPicPr>
              <p:nvPr/>
            </p:nvPicPr>
            <p:blipFill rotWithShape="1">
              <a:blip r:embed="rId3">
                <a:extLst>
                  <a:ext uri="{28A0092B-C50C-407E-A947-70E740481C1C}">
                    <a14:useLocalDpi xmlns:a14="http://schemas.microsoft.com/office/drawing/2010/main" val="0"/>
                  </a:ext>
                </a:extLst>
              </a:blip>
              <a:srcRect l="15386" t="30386" r="27584" b="17787"/>
              <a:stretch/>
            </p:blipFill>
            <p:spPr>
              <a:xfrm>
                <a:off x="314846" y="981456"/>
                <a:ext cx="4448129" cy="3708815"/>
              </a:xfrm>
              <a:prstGeom prst="rect">
                <a:avLst/>
              </a:prstGeom>
            </p:spPr>
          </p:pic>
          <p:sp>
            <p:nvSpPr>
              <p:cNvPr id="7" name="Speech Bubble: Rectangle 6"/>
              <p:cNvSpPr/>
              <p:nvPr/>
            </p:nvSpPr>
            <p:spPr>
              <a:xfrm>
                <a:off x="480074" y="221903"/>
                <a:ext cx="4730734" cy="607153"/>
              </a:xfrm>
              <a:prstGeom prst="wedgeRectCallout">
                <a:avLst>
                  <a:gd name="adj1" fmla="val -28676"/>
                  <a:gd name="adj2" fmla="val -46992"/>
                </a:avLst>
              </a:prstGeom>
              <a:solidFill>
                <a:schemeClr val="accent1">
                  <a:lumMod val="40000"/>
                  <a:lumOff val="6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171450" indent="-171450">
                  <a:buFont typeface="Arial" panose="020B0604020202020204" pitchFamily="34" charset="0"/>
                  <a:buChar char="•"/>
                </a:pPr>
                <a:r>
                  <a:rPr lang="en-US" sz="1200" dirty="0">
                    <a:solidFill>
                      <a:schemeClr val="tx1"/>
                    </a:solidFill>
                  </a:rPr>
                  <a:t>In the previous examples (shown below), the layout is called as “Radial” layout and is the default layout of the system. </a:t>
                </a:r>
              </a:p>
            </p:txBody>
          </p:sp>
          <p:sp>
            <p:nvSpPr>
              <p:cNvPr id="8" name="Oval 7"/>
              <p:cNvSpPr/>
              <p:nvPr/>
            </p:nvSpPr>
            <p:spPr>
              <a:xfrm>
                <a:off x="314846" y="69503"/>
                <a:ext cx="337105" cy="304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grpSp>
            <p:nvGrpSpPr>
              <p:cNvPr id="11" name="Group 10"/>
              <p:cNvGrpSpPr/>
              <p:nvPr/>
            </p:nvGrpSpPr>
            <p:grpSpPr>
              <a:xfrm>
                <a:off x="5376036" y="69503"/>
                <a:ext cx="4895962" cy="759553"/>
                <a:chOff x="5430900" y="554135"/>
                <a:chExt cx="4895962" cy="759553"/>
              </a:xfrm>
            </p:grpSpPr>
            <p:sp>
              <p:nvSpPr>
                <p:cNvPr id="9" name="Speech Bubble: Rectangle 8"/>
                <p:cNvSpPr/>
                <p:nvPr/>
              </p:nvSpPr>
              <p:spPr>
                <a:xfrm>
                  <a:off x="5596128" y="706535"/>
                  <a:ext cx="4730734" cy="607153"/>
                </a:xfrm>
                <a:prstGeom prst="wedgeRectCallout">
                  <a:avLst>
                    <a:gd name="adj1" fmla="val -28676"/>
                    <a:gd name="adj2" fmla="val -46992"/>
                  </a:avLst>
                </a:prstGeom>
                <a:solidFill>
                  <a:schemeClr val="accent1">
                    <a:lumMod val="40000"/>
                    <a:lumOff val="6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171450" indent="-171450">
                    <a:buFont typeface="Arial" panose="020B0604020202020204" pitchFamily="34" charset="0"/>
                    <a:buChar char="•"/>
                  </a:pPr>
                  <a:r>
                    <a:rPr lang="en-US" sz="1200" dirty="0">
                      <a:solidFill>
                        <a:schemeClr val="tx1"/>
                      </a:solidFill>
                    </a:rPr>
                    <a:t>You can change the layout to a “Tree” layout (shown below) by changing the selection to “Tree” in the selection box.</a:t>
                  </a:r>
                </a:p>
              </p:txBody>
            </p:sp>
            <p:sp>
              <p:nvSpPr>
                <p:cNvPr id="10" name="Oval 9"/>
                <p:cNvSpPr/>
                <p:nvPr/>
              </p:nvSpPr>
              <p:spPr>
                <a:xfrm>
                  <a:off x="5430900" y="554135"/>
                  <a:ext cx="337105" cy="304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p:txBody>
            </p:sp>
          </p:grpSp>
          <p:cxnSp>
            <p:nvCxnSpPr>
              <p:cNvPr id="13" name="Straight Arrow Connector 12"/>
              <p:cNvCxnSpPr/>
              <p:nvPr/>
            </p:nvCxnSpPr>
            <p:spPr>
              <a:xfrm flipH="1">
                <a:off x="7022592" y="676656"/>
                <a:ext cx="1563624" cy="5943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15" name="Rectangle: Rounded Corners 14"/>
            <p:cNvSpPr/>
            <p:nvPr/>
          </p:nvSpPr>
          <p:spPr>
            <a:xfrm>
              <a:off x="5458968" y="973836"/>
              <a:ext cx="1645920" cy="534924"/>
            </a:xfrm>
            <a:prstGeom prst="roundRect">
              <a:avLst/>
            </a:prstGeom>
            <a:solidFill>
              <a:schemeClr val="accent2">
                <a:alpha val="38000"/>
              </a:schemeClr>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2260937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ell phone&#10;&#10;Description generated with very high confidence"/>
          <p:cNvPicPr>
            <a:picLocks noChangeAspect="1"/>
          </p:cNvPicPr>
          <p:nvPr/>
        </p:nvPicPr>
        <p:blipFill rotWithShape="1">
          <a:blip r:embed="rId2">
            <a:extLst>
              <a:ext uri="{28A0092B-C50C-407E-A947-70E740481C1C}">
                <a14:useLocalDpi xmlns:a14="http://schemas.microsoft.com/office/drawing/2010/main" val="0"/>
              </a:ext>
            </a:extLst>
          </a:blip>
          <a:srcRect l="5310" t="6758" r="6996" b="8311"/>
          <a:stretch/>
        </p:blipFill>
        <p:spPr>
          <a:xfrm>
            <a:off x="5087697" y="262295"/>
            <a:ext cx="6087649" cy="5824604"/>
          </a:xfrm>
          <a:prstGeom prst="rect">
            <a:avLst/>
          </a:prstGeom>
        </p:spPr>
      </p:pic>
      <p:grpSp>
        <p:nvGrpSpPr>
          <p:cNvPr id="6" name="Group 5"/>
          <p:cNvGrpSpPr/>
          <p:nvPr/>
        </p:nvGrpSpPr>
        <p:grpSpPr>
          <a:xfrm>
            <a:off x="118872" y="109895"/>
            <a:ext cx="4895962" cy="1810345"/>
            <a:chOff x="0" y="109895"/>
            <a:chExt cx="4895962" cy="1810345"/>
          </a:xfrm>
        </p:grpSpPr>
        <p:sp>
          <p:nvSpPr>
            <p:cNvPr id="4" name="Speech Bubble: Rectangle 3"/>
            <p:cNvSpPr/>
            <p:nvPr/>
          </p:nvSpPr>
          <p:spPr>
            <a:xfrm>
              <a:off x="165228" y="262295"/>
              <a:ext cx="4730734" cy="1657945"/>
            </a:xfrm>
            <a:prstGeom prst="wedgeRectCallout">
              <a:avLst>
                <a:gd name="adj1" fmla="val -28676"/>
                <a:gd name="adj2" fmla="val -46992"/>
              </a:avLst>
            </a:prstGeom>
            <a:solidFill>
              <a:schemeClr val="accent1">
                <a:lumMod val="40000"/>
                <a:lumOff val="6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171450" indent="-171450">
                <a:buFont typeface="Arial" panose="020B0604020202020204" pitchFamily="34" charset="0"/>
                <a:buChar char="•"/>
              </a:pPr>
              <a:r>
                <a:rPr lang="en-US" sz="1200" dirty="0">
                  <a:solidFill>
                    <a:schemeClr val="tx1"/>
                  </a:solidFill>
                </a:rPr>
                <a:t>The second tab, “Relations View” tab shows all the relationships (apart from hierarchy) the search term has with the medical and non-medical terms. </a:t>
              </a:r>
            </a:p>
            <a:p>
              <a:pPr marL="628650" lvl="1" indent="-171450">
                <a:buFont typeface="Arial" panose="020B0604020202020204" pitchFamily="34" charset="0"/>
                <a:buChar char="•"/>
              </a:pPr>
              <a:r>
                <a:rPr lang="en-US" sz="1200" dirty="0">
                  <a:solidFill>
                    <a:schemeClr val="tx1"/>
                  </a:solidFill>
                </a:rPr>
                <a:t>This similar to our regular relationships we encounter in your life. For example, “Dr. Saripalle” – “</a:t>
              </a:r>
              <a:r>
                <a:rPr lang="en-US" sz="1200" i="1" dirty="0">
                  <a:solidFill>
                    <a:schemeClr val="accent2">
                      <a:lumMod val="75000"/>
                    </a:schemeClr>
                  </a:solidFill>
                </a:rPr>
                <a:t>teaches at</a:t>
              </a:r>
              <a:r>
                <a:rPr lang="en-US" sz="1200" dirty="0">
                  <a:solidFill>
                    <a:schemeClr val="tx1"/>
                  </a:solidFill>
                </a:rPr>
                <a:t>” – “Illinois State University” or “Fever” – “</a:t>
              </a:r>
              <a:r>
                <a:rPr lang="en-US" sz="1200" dirty="0">
                  <a:solidFill>
                    <a:schemeClr val="accent2">
                      <a:lumMod val="75000"/>
                    </a:schemeClr>
                  </a:solidFill>
                </a:rPr>
                <a:t>maybe treated by</a:t>
              </a:r>
              <a:r>
                <a:rPr lang="en-US" sz="1200" dirty="0">
                  <a:solidFill>
                    <a:schemeClr val="tx1"/>
                  </a:solidFill>
                </a:rPr>
                <a:t>” – “Advil”.  Here, Fever and Advil are the term and “maybe treated by” is the relationship. </a:t>
              </a:r>
            </a:p>
          </p:txBody>
        </p:sp>
        <p:sp>
          <p:nvSpPr>
            <p:cNvPr id="5" name="Oval 4"/>
            <p:cNvSpPr/>
            <p:nvPr/>
          </p:nvSpPr>
          <p:spPr>
            <a:xfrm>
              <a:off x="0" y="109895"/>
              <a:ext cx="337105" cy="304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grpSp>
      <p:sp>
        <p:nvSpPr>
          <p:cNvPr id="7" name="Speech Bubble: Rectangle 6"/>
          <p:cNvSpPr/>
          <p:nvPr/>
        </p:nvSpPr>
        <p:spPr>
          <a:xfrm>
            <a:off x="284100" y="2188631"/>
            <a:ext cx="4730734" cy="1843873"/>
          </a:xfrm>
          <a:prstGeom prst="wedgeRectCallout">
            <a:avLst>
              <a:gd name="adj1" fmla="val -28676"/>
              <a:gd name="adj2" fmla="val -46992"/>
            </a:avLst>
          </a:prstGeom>
          <a:solidFill>
            <a:schemeClr val="accent1">
              <a:lumMod val="40000"/>
              <a:lumOff val="6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171450" indent="-171450">
              <a:buFont typeface="Arial" panose="020B0604020202020204" pitchFamily="34" charset="0"/>
              <a:buChar char="•"/>
            </a:pPr>
            <a:r>
              <a:rPr lang="en-US" sz="1200" dirty="0">
                <a:solidFill>
                  <a:schemeClr val="tx1"/>
                </a:solidFill>
              </a:rPr>
              <a:t>Showing all the relationships in one graph simply is not possible. Thus, we only display the knowledge based on the “selected” relationship. This figure is showing all the </a:t>
            </a:r>
            <a:r>
              <a:rPr lang="en-US" sz="1200" i="1" dirty="0">
                <a:solidFill>
                  <a:schemeClr val="tx1"/>
                </a:solidFill>
              </a:rPr>
              <a:t>terms</a:t>
            </a:r>
            <a:r>
              <a:rPr lang="en-US" sz="1200" dirty="0">
                <a:solidFill>
                  <a:schemeClr val="tx1"/>
                </a:solidFill>
              </a:rPr>
              <a:t> </a:t>
            </a:r>
            <a:r>
              <a:rPr lang="en-US" sz="1200" b="1" dirty="0">
                <a:solidFill>
                  <a:schemeClr val="accent2">
                    <a:lumMod val="75000"/>
                  </a:schemeClr>
                </a:solidFill>
              </a:rPr>
              <a:t>Malaria</a:t>
            </a:r>
            <a:r>
              <a:rPr lang="en-US" sz="1200" dirty="0">
                <a:solidFill>
                  <a:schemeClr val="tx1"/>
                </a:solidFill>
              </a:rPr>
              <a:t> is connected to using “</a:t>
            </a:r>
            <a:r>
              <a:rPr lang="en-US" sz="1200" b="1" dirty="0" err="1">
                <a:solidFill>
                  <a:schemeClr val="accent2">
                    <a:lumMod val="75000"/>
                  </a:schemeClr>
                </a:solidFill>
              </a:rPr>
              <a:t>may_be_prevented_by</a:t>
            </a:r>
            <a:r>
              <a:rPr lang="en-US" sz="1200" dirty="0">
                <a:solidFill>
                  <a:schemeClr val="tx1"/>
                </a:solidFill>
              </a:rPr>
              <a:t>” relationship. The way to read this knowledge is: </a:t>
            </a:r>
            <a:r>
              <a:rPr lang="en-US" sz="1200" i="1" dirty="0">
                <a:solidFill>
                  <a:schemeClr val="accent2">
                    <a:lumMod val="75000"/>
                  </a:schemeClr>
                </a:solidFill>
              </a:rPr>
              <a:t>Malaria</a:t>
            </a:r>
            <a:r>
              <a:rPr lang="en-US" sz="1200" dirty="0">
                <a:solidFill>
                  <a:schemeClr val="accent2">
                    <a:lumMod val="75000"/>
                  </a:schemeClr>
                </a:solidFill>
              </a:rPr>
              <a:t> – </a:t>
            </a:r>
            <a:r>
              <a:rPr lang="en-US" sz="1200" i="1" dirty="0">
                <a:solidFill>
                  <a:schemeClr val="accent2">
                    <a:lumMod val="75000"/>
                  </a:schemeClr>
                </a:solidFill>
              </a:rPr>
              <a:t>maybe prevented by</a:t>
            </a:r>
            <a:r>
              <a:rPr lang="en-US" sz="1200" dirty="0">
                <a:solidFill>
                  <a:schemeClr val="accent2">
                    <a:lumMod val="75000"/>
                  </a:schemeClr>
                </a:solidFill>
              </a:rPr>
              <a:t> - Doxycycline Monohydrate</a:t>
            </a:r>
            <a:r>
              <a:rPr lang="en-US" sz="1200" dirty="0">
                <a:solidFill>
                  <a:schemeClr val="tx1"/>
                </a:solidFill>
              </a:rPr>
              <a:t>.</a:t>
            </a:r>
          </a:p>
          <a:p>
            <a:pPr marL="171450" indent="-171450">
              <a:buFont typeface="Arial" panose="020B0604020202020204" pitchFamily="34" charset="0"/>
              <a:buChar char="•"/>
            </a:pPr>
            <a:r>
              <a:rPr lang="en-US" sz="1200" dirty="0">
                <a:solidFill>
                  <a:schemeClr val="tx1"/>
                </a:solidFill>
              </a:rPr>
              <a:t>The graph will change based on your relationship selection. </a:t>
            </a:r>
          </a:p>
          <a:p>
            <a:pPr marL="171450" indent="-171450">
              <a:buFont typeface="Arial" panose="020B0604020202020204" pitchFamily="34" charset="0"/>
              <a:buChar char="•"/>
            </a:pPr>
            <a:r>
              <a:rPr lang="en-US" sz="1200" dirty="0">
                <a:solidFill>
                  <a:schemeClr val="tx1"/>
                </a:solidFill>
              </a:rPr>
              <a:t>You can also hover over the terms to obtain the “Details” box with explanation and obtain the definition (similar to Hierarchy View). </a:t>
            </a:r>
          </a:p>
        </p:txBody>
      </p:sp>
      <p:sp>
        <p:nvSpPr>
          <p:cNvPr id="8" name="Oval 7"/>
          <p:cNvSpPr/>
          <p:nvPr/>
        </p:nvSpPr>
        <p:spPr>
          <a:xfrm>
            <a:off x="118872" y="2014895"/>
            <a:ext cx="337105" cy="304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p:txBody>
      </p:sp>
      <p:cxnSp>
        <p:nvCxnSpPr>
          <p:cNvPr id="10" name="Straight Arrow Connector 9"/>
          <p:cNvCxnSpPr>
            <a:cxnSpLocks/>
            <a:stCxn id="7" idx="3"/>
          </p:cNvCxnSpPr>
          <p:nvPr/>
        </p:nvCxnSpPr>
        <p:spPr>
          <a:xfrm flipV="1">
            <a:off x="5014834" y="1507404"/>
            <a:ext cx="855614" cy="16031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806501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Group 15"/>
          <p:cNvGrpSpPr/>
          <p:nvPr/>
        </p:nvGrpSpPr>
        <p:grpSpPr>
          <a:xfrm>
            <a:off x="249499" y="262295"/>
            <a:ext cx="10881922" cy="4693298"/>
            <a:chOff x="249499" y="262295"/>
            <a:chExt cx="10881922" cy="4693298"/>
          </a:xfrm>
        </p:grpSpPr>
        <p:pic>
          <p:nvPicPr>
            <p:cNvPr id="8" name="Picture 7" descr="A screenshot of a cell phone&#10;&#10;Description generated with very high confidence"/>
            <p:cNvPicPr>
              <a:picLocks noChangeAspect="1"/>
            </p:cNvPicPr>
            <p:nvPr/>
          </p:nvPicPr>
          <p:blipFill rotWithShape="1">
            <a:blip r:embed="rId2">
              <a:extLst>
                <a:ext uri="{28A0092B-C50C-407E-A947-70E740481C1C}">
                  <a14:useLocalDpi xmlns:a14="http://schemas.microsoft.com/office/drawing/2010/main" val="0"/>
                </a:ext>
              </a:extLst>
            </a:blip>
            <a:srcRect l="7124" t="19154" r="5240" b="12410"/>
            <a:stretch/>
          </p:blipFill>
          <p:spPr>
            <a:xfrm>
              <a:off x="4245428" y="262295"/>
              <a:ext cx="6083559" cy="4693298"/>
            </a:xfrm>
            <a:prstGeom prst="rect">
              <a:avLst/>
            </a:prstGeom>
          </p:spPr>
        </p:pic>
        <p:pic>
          <p:nvPicPr>
            <p:cNvPr id="7" name="Picture 6" descr="A screenshot of a cell phone&#10;&#10;Description generated with very high confidence"/>
            <p:cNvPicPr>
              <a:picLocks noChangeAspect="1"/>
            </p:cNvPicPr>
            <p:nvPr/>
          </p:nvPicPr>
          <p:blipFill rotWithShape="1">
            <a:blip r:embed="rId2">
              <a:extLst>
                <a:ext uri="{28A0092B-C50C-407E-A947-70E740481C1C}">
                  <a14:useLocalDpi xmlns:a14="http://schemas.microsoft.com/office/drawing/2010/main" val="0"/>
                </a:ext>
              </a:extLst>
            </a:blip>
            <a:srcRect l="26731" t="680" r="26763" b="89524"/>
            <a:stretch/>
          </p:blipFill>
          <p:spPr>
            <a:xfrm>
              <a:off x="7903029" y="934099"/>
              <a:ext cx="3228392" cy="671804"/>
            </a:xfrm>
            <a:prstGeom prst="rect">
              <a:avLst/>
            </a:prstGeom>
          </p:spPr>
        </p:pic>
        <p:grpSp>
          <p:nvGrpSpPr>
            <p:cNvPr id="9" name="Group 8"/>
            <p:cNvGrpSpPr/>
            <p:nvPr/>
          </p:nvGrpSpPr>
          <p:grpSpPr>
            <a:xfrm>
              <a:off x="249499" y="934099"/>
              <a:ext cx="3995929" cy="1810345"/>
              <a:chOff x="93411" y="109895"/>
              <a:chExt cx="2857488" cy="1810345"/>
            </a:xfrm>
          </p:grpSpPr>
          <p:sp>
            <p:nvSpPr>
              <p:cNvPr id="10" name="Speech Bubble: Rectangle 9"/>
              <p:cNvSpPr/>
              <p:nvPr/>
            </p:nvSpPr>
            <p:spPr>
              <a:xfrm>
                <a:off x="165228" y="262295"/>
                <a:ext cx="2785671" cy="1657945"/>
              </a:xfrm>
              <a:prstGeom prst="wedgeRectCallout">
                <a:avLst>
                  <a:gd name="adj1" fmla="val -28676"/>
                  <a:gd name="adj2" fmla="val -46992"/>
                </a:avLst>
              </a:prstGeom>
              <a:solidFill>
                <a:schemeClr val="accent1">
                  <a:lumMod val="40000"/>
                  <a:lumOff val="6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171450" indent="-171450">
                  <a:buFont typeface="Arial" panose="020B0604020202020204" pitchFamily="34" charset="0"/>
                  <a:buChar char="•"/>
                </a:pPr>
                <a:r>
                  <a:rPr lang="en-US" sz="1200" dirty="0">
                    <a:solidFill>
                      <a:schemeClr val="tx1"/>
                    </a:solidFill>
                  </a:rPr>
                  <a:t>The “N/A” option in the relationships selection basically means that, the search term is connected to a term, but the experts are not sure or could not concluded on a specific relationship.</a:t>
                </a:r>
              </a:p>
              <a:p>
                <a:pPr marL="171450" indent="-171450">
                  <a:buFont typeface="Arial" panose="020B0604020202020204" pitchFamily="34" charset="0"/>
                  <a:buChar char="•"/>
                </a:pPr>
                <a:r>
                  <a:rPr lang="en-US" sz="1200" dirty="0">
                    <a:solidFill>
                      <a:schemeClr val="tx1"/>
                    </a:solidFill>
                  </a:rPr>
                  <a:t>As shown in the figure, </a:t>
                </a:r>
                <a:r>
                  <a:rPr lang="en-US" sz="1200" b="1" dirty="0">
                    <a:solidFill>
                      <a:schemeClr val="accent2">
                        <a:lumMod val="75000"/>
                      </a:schemeClr>
                    </a:solidFill>
                  </a:rPr>
                  <a:t>Malaria </a:t>
                </a:r>
                <a:r>
                  <a:rPr lang="en-US" sz="1200" dirty="0">
                    <a:solidFill>
                      <a:schemeClr val="tx1"/>
                    </a:solidFill>
                  </a:rPr>
                  <a:t>is connected with the term </a:t>
                </a:r>
                <a:r>
                  <a:rPr lang="en-US" sz="1200" b="1" dirty="0">
                    <a:solidFill>
                      <a:schemeClr val="accent2">
                        <a:lumMod val="75000"/>
                      </a:schemeClr>
                    </a:solidFill>
                  </a:rPr>
                  <a:t>In Cerebrospinal Fluid, </a:t>
                </a:r>
                <a:r>
                  <a:rPr lang="en-US" sz="1200" dirty="0">
                    <a:solidFill>
                      <a:schemeClr val="tx1"/>
                    </a:solidFill>
                  </a:rPr>
                  <a:t>but the relationship is unknow, indicated by “N/A”</a:t>
                </a:r>
                <a:endParaRPr lang="en-US" sz="1200" b="1" dirty="0">
                  <a:solidFill>
                    <a:schemeClr val="accent2">
                      <a:lumMod val="75000"/>
                    </a:schemeClr>
                  </a:solidFill>
                </a:endParaRPr>
              </a:p>
            </p:txBody>
          </p:sp>
          <p:sp>
            <p:nvSpPr>
              <p:cNvPr id="11" name="Oval 10"/>
              <p:cNvSpPr/>
              <p:nvPr/>
            </p:nvSpPr>
            <p:spPr>
              <a:xfrm>
                <a:off x="93411" y="109895"/>
                <a:ext cx="241938" cy="304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p>
            </p:txBody>
          </p:sp>
        </p:grpSp>
        <p:cxnSp>
          <p:nvCxnSpPr>
            <p:cNvPr id="13" name="Straight Arrow Connector 12"/>
            <p:cNvCxnSpPr/>
            <p:nvPr/>
          </p:nvCxnSpPr>
          <p:spPr>
            <a:xfrm flipV="1">
              <a:off x="3872204" y="559837"/>
              <a:ext cx="531845" cy="52666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Speech Bubble: Rectangle 13"/>
            <p:cNvSpPr/>
            <p:nvPr/>
          </p:nvSpPr>
          <p:spPr>
            <a:xfrm>
              <a:off x="349928" y="3049244"/>
              <a:ext cx="3895500" cy="997213"/>
            </a:xfrm>
            <a:prstGeom prst="wedgeRectCallout">
              <a:avLst>
                <a:gd name="adj1" fmla="val -28676"/>
                <a:gd name="adj2" fmla="val -46992"/>
              </a:avLst>
            </a:prstGeom>
            <a:solidFill>
              <a:schemeClr val="accent1">
                <a:lumMod val="40000"/>
                <a:lumOff val="6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171450" indent="-171450">
                <a:buFont typeface="Arial" panose="020B0604020202020204" pitchFamily="34" charset="0"/>
                <a:buChar char="•"/>
              </a:pPr>
              <a:r>
                <a:rPr lang="en-US" sz="1200" dirty="0">
                  <a:solidFill>
                    <a:schemeClr val="tx1"/>
                  </a:solidFill>
                </a:rPr>
                <a:t>As previously stated, you will see the “Details” box when you hover over the terms. You can obtain the definition by clicking on “def” link besides the term. </a:t>
              </a:r>
            </a:p>
            <a:p>
              <a:pPr marL="171450" indent="-171450">
                <a:buFont typeface="Arial" panose="020B0604020202020204" pitchFamily="34" charset="0"/>
                <a:buChar char="•"/>
              </a:pPr>
              <a:r>
                <a:rPr lang="en-US" sz="1200" dirty="0">
                  <a:solidFill>
                    <a:schemeClr val="tx1"/>
                  </a:solidFill>
                </a:rPr>
                <a:t>On hover, the arc between the terms turn “</a:t>
              </a:r>
              <a:r>
                <a:rPr lang="en-US" sz="1200" b="1" dirty="0">
                  <a:solidFill>
                    <a:schemeClr val="tx1"/>
                  </a:solidFill>
                </a:rPr>
                <a:t>violet</a:t>
              </a:r>
              <a:r>
                <a:rPr lang="en-US" sz="1200" dirty="0">
                  <a:solidFill>
                    <a:schemeClr val="tx1"/>
                  </a:solidFill>
                </a:rPr>
                <a:t>”</a:t>
              </a:r>
            </a:p>
          </p:txBody>
        </p:sp>
        <p:sp>
          <p:nvSpPr>
            <p:cNvPr id="15" name="Oval 14"/>
            <p:cNvSpPr/>
            <p:nvPr/>
          </p:nvSpPr>
          <p:spPr>
            <a:xfrm>
              <a:off x="249499" y="2896844"/>
              <a:ext cx="284744" cy="3048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p:txBody>
        </p:sp>
      </p:grpSp>
    </p:spTree>
    <p:extLst>
      <p:ext uri="{BB962C8B-B14F-4D97-AF65-F5344CB8AC3E}">
        <p14:creationId xmlns:p14="http://schemas.microsoft.com/office/powerpoint/2010/main" val="326694930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1933</TotalTime>
  <Words>1084</Words>
  <Application>Microsoft Office PowerPoint</Application>
  <PresentationFormat>Widescreen</PresentationFormat>
  <Paragraphs>58</Paragraphs>
  <Slides>10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Calibri Light</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Rishi Saripalle</dc:creator>
  <cp:lastModifiedBy>Rishi Saripalle</cp:lastModifiedBy>
  <cp:revision>29</cp:revision>
  <dcterms:created xsi:type="dcterms:W3CDTF">2017-06-13T20:22:35Z</dcterms:created>
  <dcterms:modified xsi:type="dcterms:W3CDTF">2017-06-18T02:22:47Z</dcterms:modified>
</cp:coreProperties>
</file>

<file path=docProps/thumbnail.jpeg>
</file>